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264" r:id="rId4"/>
    <p:sldId id="311" r:id="rId5"/>
    <p:sldId id="312" r:id="rId6"/>
    <p:sldId id="259" r:id="rId7"/>
    <p:sldId id="266" r:id="rId8"/>
    <p:sldId id="314" r:id="rId9"/>
    <p:sldId id="315" r:id="rId10"/>
    <p:sldId id="316" r:id="rId11"/>
    <p:sldId id="313" r:id="rId12"/>
    <p:sldId id="269" r:id="rId13"/>
    <p:sldId id="279" r:id="rId14"/>
    <p:sldId id="317" r:id="rId15"/>
    <p:sldId id="30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41" r:id="rId35"/>
    <p:sldId id="342" r:id="rId36"/>
    <p:sldId id="337" r:id="rId37"/>
    <p:sldId id="336" r:id="rId38"/>
    <p:sldId id="338" r:id="rId39"/>
    <p:sldId id="339" r:id="rId40"/>
    <p:sldId id="340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8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1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24575,'2'0'0,"1"1"0,0 1 0,-1-1 0,1 0 0,-1 1 0,1-1 0,-1 1 0,0 0 0,0-1 0,0 1 0,4 4 0,-1-1 0,31 32 0,-2 2 0,43 59 0,-35-41 0,21 29 0,62 117 0,33 105 0,-110-211 0,-17-38 0,-3 1 0,36 110 0,-6 34 0,25 96 0,-74-272 0,19 44 0,-9-26 0,-15-37 0,0-1 0,1 0 0,0 0 0,1 0 0,0 0 0,0-1 0,0 0 0,10 7 0,25 30 0,-32-31-117,66 79-1131,-61-77-5578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0 24575,'-1'18'0,"0"1"0,-2-1 0,0-1 0,-10 32 0,-31 69 0,28-78 0,-88 196 0,-37 103 0,128-303 0,-2 0 0,-1-1 0,-25 40 0,-71 92 0,15-24 0,-28 34 0,16-17 0,52-83 0,-55 98 0,83-130-1365,23-32-5461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1T21:14:2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57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image" Target="../media/image96.png"/><Relationship Id="rId3" Type="http://schemas.openxmlformats.org/officeDocument/2006/relationships/image" Target="../media/image760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94.png"/><Relationship Id="rId5" Type="http://schemas.openxmlformats.org/officeDocument/2006/relationships/image" Target="../media/image78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850.png"/><Relationship Id="rId21" Type="http://schemas.openxmlformats.org/officeDocument/2006/relationships/image" Target="../media/image112.png"/><Relationship Id="rId7" Type="http://schemas.openxmlformats.org/officeDocument/2006/relationships/image" Target="../media/image92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9.png"/><Relationship Id="rId16" Type="http://schemas.openxmlformats.org/officeDocument/2006/relationships/image" Target="../media/image108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103.png"/><Relationship Id="rId5" Type="http://schemas.openxmlformats.org/officeDocument/2006/relationships/image" Target="../media/image870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860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6.png"/><Relationship Id="rId21" Type="http://schemas.openxmlformats.org/officeDocument/2006/relationships/image" Target="../media/image136.png"/><Relationship Id="rId7" Type="http://schemas.openxmlformats.org/officeDocument/2006/relationships/image" Target="../media/image12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24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5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78.png"/><Relationship Id="rId10" Type="http://schemas.openxmlformats.org/officeDocument/2006/relationships/image" Target="../media/image179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4.png"/><Relationship Id="rId7" Type="http://schemas.openxmlformats.org/officeDocument/2006/relationships/image" Target="../media/image16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80.png"/><Relationship Id="rId5" Type="http://schemas.openxmlformats.org/officeDocument/2006/relationships/image" Target="../media/image178.png"/><Relationship Id="rId10" Type="http://schemas.openxmlformats.org/officeDocument/2006/relationships/image" Target="../media/image171.png"/><Relationship Id="rId4" Type="http://schemas.openxmlformats.org/officeDocument/2006/relationships/image" Target="../media/image172.png"/><Relationship Id="rId9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2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.xml"/><Relationship Id="rId5" Type="http://schemas.openxmlformats.org/officeDocument/2006/relationships/image" Target="../media/image188.png"/><Relationship Id="rId10" Type="http://schemas.openxmlformats.org/officeDocument/2006/relationships/image" Target="../media/image194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4.xml"/><Relationship Id="rId18" Type="http://schemas.openxmlformats.org/officeDocument/2006/relationships/customXml" Target="../ink/ink7.xml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customXml" Target="../ink/ink6.xml"/><Relationship Id="rId2" Type="http://schemas.openxmlformats.org/officeDocument/2006/relationships/image" Target="../media/image18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3.xml"/><Relationship Id="rId5" Type="http://schemas.openxmlformats.org/officeDocument/2006/relationships/image" Target="../media/image188.png"/><Relationship Id="rId15" Type="http://schemas.openxmlformats.org/officeDocument/2006/relationships/customXml" Target="../ink/ink5.xml"/><Relationship Id="rId10" Type="http://schemas.openxmlformats.org/officeDocument/2006/relationships/image" Target="../media/image197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Computation Tree Logic, Mu-Calculus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2022: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∷=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|"/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mr>
                    </m:m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CTL couples path quantifiers (</a:t>
                </a:r>
                <a:r>
                  <a:rPr lang="en-US" b="1" dirty="0"/>
                  <a:t>A, E</a:t>
                </a:r>
                <a:r>
                  <a:rPr lang="en-US" dirty="0"/>
                  <a:t>) with path operators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 general definition useful for defining logics such as CTL* (we will see later)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75B82F-B189-426A-A368-266C67DE69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860149"/>
                <a:ext cx="11699087" cy="3823891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CDDA-D94B-4C6C-922D-9332B53E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7ACCD-B717-4AF8-9594-8DACA17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CAC068-AF35-46BB-9FF9-4295D1F6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way of thinking about CTL</a:t>
            </a:r>
          </a:p>
        </p:txBody>
      </p:sp>
    </p:spTree>
    <p:extLst>
      <p:ext uri="{BB962C8B-B14F-4D97-AF65-F5344CB8AC3E}">
        <p14:creationId xmlns:p14="http://schemas.microsoft.com/office/powerpoint/2010/main" val="12864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Kripke structure : Like an LTS, just no labels on actions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transition relation containing a set of transitions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: labeling function that labels each state with some subset of atomic propositions true in that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: Initial state</a:t>
                </a:r>
              </a:p>
              <a:p>
                <a:r>
                  <a:rPr lang="en-US" dirty="0"/>
                  <a:t>Computation tree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nodes/vertices of the tree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: edges of the tree</a:t>
                </a:r>
              </a:p>
              <a:p>
                <a:pPr lvl="1"/>
                <a:r>
                  <a:rPr lang="en-US" dirty="0"/>
                  <a:t>Root 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Add edge from each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node with name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Label nodes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state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associated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node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A6D5BD-CCE4-4761-B57F-ED3F38E14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1C02E-0E8D-4C98-9AC7-692D68BC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D8C7-890B-490A-9ABD-387755E9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FC99E4-DB95-4CA0-BDEE-003A720E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Kripke</a:t>
            </a:r>
            <a:r>
              <a:rPr lang="en-US" dirty="0"/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282114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EECBF6-CC82-49A3-AC02-2661F6017B0D}"/>
              </a:ext>
            </a:extLst>
          </p:cNvPr>
          <p:cNvGrpSpPr/>
          <p:nvPr/>
        </p:nvGrpSpPr>
        <p:grpSpPr>
          <a:xfrm>
            <a:off x="467379" y="1754589"/>
            <a:ext cx="3287498" cy="4281451"/>
            <a:chOff x="467379" y="1754589"/>
            <a:chExt cx="3287498" cy="42814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EE6790-65D8-496E-8E76-A029FD488C7C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85259AE4-3FE0-40AC-980D-970EEEEBAE75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F2D0F4F-AD07-4337-AEA7-CA24D8F1B9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10C6090-F5D1-42F2-BD8E-EF5178ECD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32670F-5C97-4BF1-9AB2-02AE29F0E22C}"/>
                  </a:ext>
                </a:extLst>
              </p:cNvPr>
              <p:cNvCxnSpPr>
                <a:cxnSpLocks/>
                <a:stCxn id="32" idx="3"/>
                <a:endCxn id="33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DA7F185-EE29-474C-BFF2-D08224D66FBE}"/>
                  </a:ext>
                </a:extLst>
              </p:cNvPr>
              <p:cNvCxnSpPr>
                <a:cxnSpLocks/>
                <a:stCxn id="32" idx="5"/>
                <a:endCxn id="34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9874B48-1257-4401-B3E0-09A80258E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22DA508-FAC8-4FDA-9F28-616BC577D8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/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BB2EF5-EFEA-4AE3-92E4-D01E1CBC2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247" y="5389709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841543-3343-4F9A-BD60-87EB2CE7EC7D}"/>
              </a:ext>
            </a:extLst>
          </p:cNvPr>
          <p:cNvGrpSpPr/>
          <p:nvPr/>
        </p:nvGrpSpPr>
        <p:grpSpPr>
          <a:xfrm>
            <a:off x="4589662" y="1606492"/>
            <a:ext cx="2775627" cy="4300239"/>
            <a:chOff x="6060331" y="1658649"/>
            <a:chExt cx="2775627" cy="4300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A54818D-8C16-4C38-9D15-9E4624328568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E3F82FF-26B2-4985-9EFC-EA4FFF0F8C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99185-7778-4AA5-9E35-B89D80C1B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6E8316-D821-4892-B293-0A2D35EF4F62}"/>
                </a:ext>
              </a:extLst>
            </p:cNvPr>
            <p:cNvCxnSpPr>
              <a:cxnSpLocks/>
              <a:stCxn id="40" idx="3"/>
              <a:endCxn id="41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A92D2B7-D750-4449-AFC8-E79DCA188634}"/>
                </a:ext>
              </a:extLst>
            </p:cNvPr>
            <p:cNvCxnSpPr>
              <a:cxnSpLocks/>
              <a:stCxn id="40" idx="5"/>
              <a:endCxn id="42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366875-3D8A-4A1F-AC57-17F4ECBF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/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68CE685-08AA-4169-BFF8-625A485EA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087" y="5312557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5AA4D7-5C81-411F-8611-AB3EFB5DF285}"/>
              </a:ext>
            </a:extLst>
          </p:cNvPr>
          <p:cNvGrpSpPr/>
          <p:nvPr/>
        </p:nvGrpSpPr>
        <p:grpSpPr>
          <a:xfrm>
            <a:off x="8130435" y="1547486"/>
            <a:ext cx="3396841" cy="4508920"/>
            <a:chOff x="5602384" y="1658649"/>
            <a:chExt cx="3233574" cy="450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B3774D6-36AA-49E3-A9D5-A5072D7F38C0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4189D823-6EDE-4541-A8E2-889332792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D1AAF36-979D-4960-B23C-F7E0229AE0A9}"/>
                </a:ext>
              </a:extLst>
            </p:cNvPr>
            <p:cNvSpPr/>
            <p:nvPr/>
          </p:nvSpPr>
          <p:spPr>
            <a:xfrm>
              <a:off x="8009107" y="3196872"/>
              <a:ext cx="826851" cy="778828"/>
            </a:xfrm>
            <a:prstGeom prst="ellipse">
              <a:avLst/>
            </a:prstGeom>
            <a:solidFill>
              <a:srgbClr val="C00000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8ACD7BF-B82F-4FF6-BBC4-E01DA373750A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2B027A-B8C4-4184-B14D-93F566B404CE}"/>
                </a:ext>
              </a:extLst>
            </p:cNvPr>
            <p:cNvCxnSpPr>
              <a:cxnSpLocks/>
              <a:stCxn id="48" idx="5"/>
              <a:endCxn id="50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4D57A7A-3FCF-422D-B38A-3CB0EDF1E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487267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/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7283FE9-FB3E-4523-8DC7-59B93AAFD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448" y="5521238"/>
                  <a:ext cx="2524603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B6B0A4-4436-48C0-8A5A-3DB0FC32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11870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694074E-0289-4D2A-BA46-E1943F00F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168196-DEE2-4BF7-8FA1-715FEE9CB9DA}"/>
              </a:ext>
            </a:extLst>
          </p:cNvPr>
          <p:cNvCxnSpPr>
            <a:cxnSpLocks/>
          </p:cNvCxnSpPr>
          <p:nvPr/>
        </p:nvCxnSpPr>
        <p:spPr>
          <a:xfrm flipH="1">
            <a:off x="814955" y="4071640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/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5040B2-7FBD-4084-B9D0-9BD30AF4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1" y="4611986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0F26DD-4469-4A57-8C8A-899CBE980B3D}"/>
              </a:ext>
            </a:extLst>
          </p:cNvPr>
          <p:cNvCxnSpPr>
            <a:cxnSpLocks/>
          </p:cNvCxnSpPr>
          <p:nvPr/>
        </p:nvCxnSpPr>
        <p:spPr>
          <a:xfrm>
            <a:off x="1702448" y="4071640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/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0DB752-A268-43FF-AD54-00D4FA7E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03" y="4507537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6753C7-5F10-44E9-A55B-E994215435F3}"/>
              </a:ext>
            </a:extLst>
          </p:cNvPr>
          <p:cNvCxnSpPr>
            <a:cxnSpLocks/>
          </p:cNvCxnSpPr>
          <p:nvPr/>
        </p:nvCxnSpPr>
        <p:spPr>
          <a:xfrm flipH="1">
            <a:off x="4371873" y="3932611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/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A14273F-8A55-41BD-B4E6-B3C7CE8C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79" y="4472957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420EAE-FB96-4ECB-AE77-C9F436C95DD2}"/>
              </a:ext>
            </a:extLst>
          </p:cNvPr>
          <p:cNvCxnSpPr>
            <a:cxnSpLocks/>
          </p:cNvCxnSpPr>
          <p:nvPr/>
        </p:nvCxnSpPr>
        <p:spPr>
          <a:xfrm>
            <a:off x="5259366" y="3932611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/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F72597-5A84-4EFC-8144-6B209420E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21" y="4368508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hord 27">
            <a:extLst>
              <a:ext uri="{FF2B5EF4-FFF2-40B4-BE49-F238E27FC236}">
                <a16:creationId xmlns:a16="http://schemas.microsoft.com/office/drawing/2014/main" id="{9B6B4C7A-6733-4B3D-8C0E-40984B5847EE}"/>
              </a:ext>
            </a:extLst>
          </p:cNvPr>
          <p:cNvSpPr/>
          <p:nvPr/>
        </p:nvSpPr>
        <p:spPr>
          <a:xfrm>
            <a:off x="10658676" y="3098854"/>
            <a:ext cx="868600" cy="765683"/>
          </a:xfrm>
          <a:prstGeom prst="chord">
            <a:avLst>
              <a:gd name="adj1" fmla="val 5096648"/>
              <a:gd name="adj2" fmla="val 165254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/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B7535C-37CE-4F8D-A0CB-7A095ECB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485" y="3167626"/>
                <a:ext cx="560103" cy="5227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FB0BD4-8002-4CEB-B26C-0E08339FC2CA}"/>
              </a:ext>
            </a:extLst>
          </p:cNvPr>
          <p:cNvCxnSpPr>
            <a:cxnSpLocks/>
          </p:cNvCxnSpPr>
          <p:nvPr/>
        </p:nvCxnSpPr>
        <p:spPr>
          <a:xfrm flipH="1">
            <a:off x="2729420" y="401141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/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A4A4ADB-21D7-48C0-9571-6B40AF4B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26" y="4551758"/>
                <a:ext cx="4876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F7298B2-128C-49A4-AAD7-2711D672F3AE}"/>
              </a:ext>
            </a:extLst>
          </p:cNvPr>
          <p:cNvCxnSpPr>
            <a:cxnSpLocks/>
          </p:cNvCxnSpPr>
          <p:nvPr/>
        </p:nvCxnSpPr>
        <p:spPr>
          <a:xfrm>
            <a:off x="3616913" y="401141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/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2289ADB-8B90-4A6D-9F98-213277055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68" y="4447309"/>
                <a:ext cx="4876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22DC9CD-757E-4373-A777-9E769566FF16}"/>
              </a:ext>
            </a:extLst>
          </p:cNvPr>
          <p:cNvCxnSpPr>
            <a:cxnSpLocks/>
          </p:cNvCxnSpPr>
          <p:nvPr/>
        </p:nvCxnSpPr>
        <p:spPr>
          <a:xfrm flipH="1">
            <a:off x="6339492" y="3879984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/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84D6A3-66A7-4CB3-A00E-F0EB3946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98" y="4420330"/>
                <a:ext cx="487634" cy="76944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FC3E61-E75B-4300-8D2C-A54EBF6F1422}"/>
              </a:ext>
            </a:extLst>
          </p:cNvPr>
          <p:cNvCxnSpPr>
            <a:cxnSpLocks/>
          </p:cNvCxnSpPr>
          <p:nvPr/>
        </p:nvCxnSpPr>
        <p:spPr>
          <a:xfrm>
            <a:off x="7226985" y="3879984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/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23CCA9-9D3A-4970-AF63-139CF1C9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40" y="4315881"/>
                <a:ext cx="487634" cy="76944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A258CAC-8281-4B43-9740-CF803B019191}"/>
              </a:ext>
            </a:extLst>
          </p:cNvPr>
          <p:cNvCxnSpPr>
            <a:cxnSpLocks/>
          </p:cNvCxnSpPr>
          <p:nvPr/>
        </p:nvCxnSpPr>
        <p:spPr>
          <a:xfrm flipH="1">
            <a:off x="8443201" y="3869088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/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E57335C-3E5C-430B-B0A6-DCD1B03C5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07" y="4409434"/>
                <a:ext cx="487634" cy="76944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205D361-BED2-4ED4-B16A-94FD3D68A427}"/>
              </a:ext>
            </a:extLst>
          </p:cNvPr>
          <p:cNvCxnSpPr>
            <a:cxnSpLocks/>
          </p:cNvCxnSpPr>
          <p:nvPr/>
        </p:nvCxnSpPr>
        <p:spPr>
          <a:xfrm>
            <a:off x="9330694" y="3869088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/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B7C05B8-9903-4AF2-81C0-9747EF3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049" y="4304985"/>
                <a:ext cx="487634" cy="76944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44EDC1-45A5-429E-82DD-598D73CD5D62}"/>
              </a:ext>
            </a:extLst>
          </p:cNvPr>
          <p:cNvCxnSpPr>
            <a:cxnSpLocks/>
          </p:cNvCxnSpPr>
          <p:nvPr/>
        </p:nvCxnSpPr>
        <p:spPr>
          <a:xfrm flipH="1">
            <a:off x="10505452" y="3799732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/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25AFEB-921D-4B5E-BB5B-D3E0CE60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858" y="4340078"/>
                <a:ext cx="487634" cy="76944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1807B9-82DB-4185-85D9-99CCADE04339}"/>
              </a:ext>
            </a:extLst>
          </p:cNvPr>
          <p:cNvCxnSpPr>
            <a:cxnSpLocks/>
          </p:cNvCxnSpPr>
          <p:nvPr/>
        </p:nvCxnSpPr>
        <p:spPr>
          <a:xfrm>
            <a:off x="11392945" y="3799732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/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37F12A-DB25-46A0-A683-3B751FD3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300" y="4235629"/>
                <a:ext cx="487634" cy="76944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6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10E7F-7094-4D92-BAF8-835D3A2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F454-6F52-4858-869B-2AE5E89D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E9DAD5-ADA6-4EA2-ACCD-BE15AEF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DB499D-0415-406E-A2DB-A67FD9685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4362" r="-5714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24082D4-DC07-45F1-B831-CB2F018D6003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C1E07EF-9AE7-4659-BA33-9AD5A3683454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AC82E8-BB58-4CF0-B30D-C0417796095E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6F83C2-05A2-4EFC-86F8-86558095372B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3881B0D-CBB3-470D-9FC1-0409F72FCA46}"/>
                </a:ext>
              </a:extLst>
            </p:cNvPr>
            <p:cNvCxnSpPr>
              <a:cxnSpLocks/>
              <a:stCxn id="80" idx="3"/>
              <a:endCxn id="81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39FC444-5CE8-43D9-9410-89DBB54CCA50}"/>
                </a:ext>
              </a:extLst>
            </p:cNvPr>
            <p:cNvCxnSpPr>
              <a:cxnSpLocks/>
              <a:stCxn id="80" idx="5"/>
              <a:endCxn id="82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326FA16-3021-4357-BC57-463210C7AB1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325BD40-1A0B-4B58-B435-0FE6BA1C708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D01D689-1E08-4D7F-9CC9-E8105BB14D9F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ED9E34-3E5F-4761-A4ED-F5A957ECE1DF}"/>
                </a:ext>
              </a:extLst>
            </p:cNvPr>
            <p:cNvCxnSpPr>
              <a:cxnSpLocks/>
              <a:stCxn id="82" idx="5"/>
              <a:endCxn id="87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6A8E7E-D820-4D84-AEFD-C5F70F6C2037}"/>
                </a:ext>
              </a:extLst>
            </p:cNvPr>
            <p:cNvCxnSpPr>
              <a:cxnSpLocks/>
              <a:stCxn id="82" idx="3"/>
              <a:endCxn id="86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BDE3653-22E0-4FBE-9576-CE402EDE57A5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C0A86E1-1AE3-42AB-81C5-1108AB2F2D20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B5A460-9315-4AFA-B455-760D038041CD}"/>
                </a:ext>
              </a:extLst>
            </p:cNvPr>
            <p:cNvCxnSpPr>
              <a:cxnSpLocks/>
              <a:stCxn id="87" idx="5"/>
              <a:endCxn id="91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F5D41AF-529C-4F23-AE2A-AB69A696B86F}"/>
                </a:ext>
              </a:extLst>
            </p:cNvPr>
            <p:cNvCxnSpPr>
              <a:cxnSpLocks/>
              <a:stCxn id="87" idx="3"/>
              <a:endCxn id="90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F827EB-7EB8-4DF3-BA54-BBE1F4C88987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9102AE36-6764-47A0-83E5-3434F2C73B1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83F56E-4053-4082-833D-E7ED8A9B7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918503B-B1D6-46CE-86B3-89513B90DB04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CC61FE23-58D6-440A-BB0B-E5C5C195167D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8E10C90-A7A3-4FA3-8A41-96872FF9B0DA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9AE5F5E-2DFC-4CE8-97D6-80DF9501EE6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59E503C-50E1-49E9-B876-0136B89AD6F2}"/>
                </a:ext>
              </a:extLst>
            </p:cNvPr>
            <p:cNvCxnSpPr>
              <a:cxnSpLocks/>
              <a:stCxn id="98" idx="3"/>
              <a:endCxn id="9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4F75B3B-41C2-4B91-A6F6-2FE86ACC2302}"/>
                </a:ext>
              </a:extLst>
            </p:cNvPr>
            <p:cNvCxnSpPr>
              <a:cxnSpLocks/>
              <a:stCxn id="98" idx="5"/>
              <a:endCxn id="10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72929BA-9EDB-4882-829D-7A4FA5504B64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25BD542-73EB-45A0-8970-5B0EB2157EA9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F5D1839-42C1-4402-892E-014BDA8FC39D}"/>
                </a:ext>
              </a:extLst>
            </p:cNvPr>
            <p:cNvCxnSpPr>
              <a:cxnSpLocks/>
              <a:stCxn id="100" idx="5"/>
              <a:endCxn id="104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C9EEA54-2A6C-4041-93B4-9EE39AA132B9}"/>
                </a:ext>
              </a:extLst>
            </p:cNvPr>
            <p:cNvCxnSpPr>
              <a:cxnSpLocks/>
              <a:stCxn id="100" idx="3"/>
              <a:endCxn id="103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4C6CF8-C17A-43BD-A529-3EBBEAB1725D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B4CBA2D-3775-45B1-B5FA-385E32D4B355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542C0ED-3A64-4243-BC6B-C71FA5BE2D65}"/>
                </a:ext>
              </a:extLst>
            </p:cNvPr>
            <p:cNvCxnSpPr>
              <a:cxnSpLocks/>
              <a:stCxn id="104" idx="5"/>
              <a:endCxn id="108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5C42696-3548-4D20-B952-A5EE38BAB0A8}"/>
                </a:ext>
              </a:extLst>
            </p:cNvPr>
            <p:cNvCxnSpPr>
              <a:cxnSpLocks/>
              <a:stCxn id="104" idx="3"/>
              <a:endCxn id="107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E13E4DE-EDE4-49B9-9B37-9B75BAAD0F0A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/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DE2DCF-D034-4B89-9E41-2786D83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57" y="3805010"/>
                <a:ext cx="2953888" cy="1815882"/>
              </a:xfrm>
              <a:prstGeom prst="rect">
                <a:avLst/>
              </a:prstGeom>
              <a:blipFill>
                <a:blip r:embed="rId10"/>
                <a:stretch>
                  <a:fillRect l="-4339" t="-4027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Oval 112">
            <a:extLst>
              <a:ext uri="{FF2B5EF4-FFF2-40B4-BE49-F238E27FC236}">
                <a16:creationId xmlns:a16="http://schemas.microsoft.com/office/drawing/2014/main" id="{E1B03F66-16AA-4EB5-9BAB-D21C89631F3F}"/>
              </a:ext>
            </a:extLst>
          </p:cNvPr>
          <p:cNvSpPr/>
          <p:nvPr/>
        </p:nvSpPr>
        <p:spPr>
          <a:xfrm>
            <a:off x="55615" y="392268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F2676B6-C99D-49E7-B8C2-ABFBA952E15B}"/>
              </a:ext>
            </a:extLst>
          </p:cNvPr>
          <p:cNvCxnSpPr>
            <a:cxnSpLocks/>
            <a:stCxn id="81" idx="3"/>
            <a:endCxn id="113" idx="0"/>
          </p:cNvCxnSpPr>
          <p:nvPr/>
        </p:nvCxnSpPr>
        <p:spPr>
          <a:xfrm flipH="1">
            <a:off x="450820" y="3304485"/>
            <a:ext cx="264849" cy="6181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ACA30F7C-8EDF-44B4-819B-E12C8CBF7F04}"/>
              </a:ext>
            </a:extLst>
          </p:cNvPr>
          <p:cNvSpPr/>
          <p:nvPr/>
        </p:nvSpPr>
        <p:spPr>
          <a:xfrm>
            <a:off x="1795381" y="5620860"/>
            <a:ext cx="790409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98DDF28-ED7B-4C92-9BA8-05718D79C368}"/>
              </a:ext>
            </a:extLst>
          </p:cNvPr>
          <p:cNvCxnSpPr>
            <a:cxnSpLocks/>
            <a:stCxn id="90" idx="3"/>
            <a:endCxn id="115" idx="0"/>
          </p:cNvCxnSpPr>
          <p:nvPr/>
        </p:nvCxnSpPr>
        <p:spPr>
          <a:xfrm flipH="1">
            <a:off x="2190586" y="5260948"/>
            <a:ext cx="228133" cy="359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5E22B4A-8B89-428A-86ED-34D6C38B30C5}"/>
              </a:ext>
            </a:extLst>
          </p:cNvPr>
          <p:cNvSpPr/>
          <p:nvPr/>
        </p:nvSpPr>
        <p:spPr>
          <a:xfrm>
            <a:off x="616281" y="4721767"/>
            <a:ext cx="790409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24AF2CE-109D-42B4-9CB1-CB79323176E1}"/>
              </a:ext>
            </a:extLst>
          </p:cNvPr>
          <p:cNvCxnSpPr>
            <a:cxnSpLocks/>
            <a:stCxn id="86" idx="3"/>
            <a:endCxn id="120" idx="0"/>
          </p:cNvCxnSpPr>
          <p:nvPr/>
        </p:nvCxnSpPr>
        <p:spPr>
          <a:xfrm flipH="1">
            <a:off x="1011486" y="4168820"/>
            <a:ext cx="453080" cy="552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/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DD6CC61-37B6-4024-B940-6126BE8F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74" y="4993569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C247467-392A-41E8-B672-2DBA4733B3E2}"/>
              </a:ext>
            </a:extLst>
          </p:cNvPr>
          <p:cNvSpPr txBox="1"/>
          <p:nvPr/>
        </p:nvSpPr>
        <p:spPr>
          <a:xfrm>
            <a:off x="220836" y="5472045"/>
            <a:ext cx="13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(Irrelevant)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B9A483D-BA9F-43D7-AEE8-0B778747FEE8}"/>
              </a:ext>
            </a:extLst>
          </p:cNvPr>
          <p:cNvCxnSpPr>
            <a:cxnSpLocks/>
            <a:stCxn id="91" idx="3"/>
          </p:cNvCxnSpPr>
          <p:nvPr/>
        </p:nvCxnSpPr>
        <p:spPr>
          <a:xfrm flipH="1">
            <a:off x="3482066" y="5229125"/>
            <a:ext cx="328590" cy="678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95112DB-F6E4-4C9B-B4AC-9FF2044D3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DCD8EDA-1039-4C12-B89F-A7B2D91599EB}"/>
              </a:ext>
            </a:extLst>
          </p:cNvPr>
          <p:cNvCxnSpPr>
            <a:cxnSpLocks/>
            <a:stCxn id="91" idx="5"/>
          </p:cNvCxnSpPr>
          <p:nvPr/>
        </p:nvCxnSpPr>
        <p:spPr>
          <a:xfrm>
            <a:off x="4369559" y="5229125"/>
            <a:ext cx="314293" cy="6089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/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85970E7-A19C-4752-B69E-AA710F1C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14" y="5665022"/>
                <a:ext cx="487634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05BE2DD-DB5B-4720-8CFB-01DA7CDE7542}"/>
              </a:ext>
            </a:extLst>
          </p:cNvPr>
          <p:cNvCxnSpPr>
            <a:cxnSpLocks/>
          </p:cNvCxnSpPr>
          <p:nvPr/>
        </p:nvCxnSpPr>
        <p:spPr>
          <a:xfrm flipH="1">
            <a:off x="1647980" y="6187034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5EB14E6-17C7-471B-B040-6C9B50630D65}"/>
              </a:ext>
            </a:extLst>
          </p:cNvPr>
          <p:cNvCxnSpPr>
            <a:cxnSpLocks/>
          </p:cNvCxnSpPr>
          <p:nvPr/>
        </p:nvCxnSpPr>
        <p:spPr>
          <a:xfrm flipH="1">
            <a:off x="501752" y="530654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3C108F3-9D1C-4D02-93DF-B7EA5AF47EDD}"/>
              </a:ext>
            </a:extLst>
          </p:cNvPr>
          <p:cNvCxnSpPr>
            <a:cxnSpLocks/>
          </p:cNvCxnSpPr>
          <p:nvPr/>
        </p:nvCxnSpPr>
        <p:spPr>
          <a:xfrm flipH="1">
            <a:off x="166680" y="4674876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3848218-5E21-4AA2-B1BD-2D90B8DF1094}"/>
              </a:ext>
            </a:extLst>
          </p:cNvPr>
          <p:cNvCxnSpPr>
            <a:cxnSpLocks/>
          </p:cNvCxnSpPr>
          <p:nvPr/>
        </p:nvCxnSpPr>
        <p:spPr>
          <a:xfrm flipH="1">
            <a:off x="9508417" y="5241709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BBC803A-B68D-4E7E-87E8-7A40C7CCF358}"/>
              </a:ext>
            </a:extLst>
          </p:cNvPr>
          <p:cNvCxnSpPr>
            <a:cxnSpLocks/>
          </p:cNvCxnSpPr>
          <p:nvPr/>
        </p:nvCxnSpPr>
        <p:spPr>
          <a:xfrm flipH="1">
            <a:off x="8501120" y="4138670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74D52AA-A47C-4935-89EA-E97F73A6EF9E}"/>
              </a:ext>
            </a:extLst>
          </p:cNvPr>
          <p:cNvCxnSpPr>
            <a:cxnSpLocks/>
          </p:cNvCxnSpPr>
          <p:nvPr/>
        </p:nvCxnSpPr>
        <p:spPr>
          <a:xfrm flipH="1">
            <a:off x="7719230" y="3277215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/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9AC9915-F564-4BFA-8BAF-04A7BCF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14" y="5434859"/>
                <a:ext cx="48763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14BDFE3-8C28-4461-A790-AA19A1279652}"/>
              </a:ext>
            </a:extLst>
          </p:cNvPr>
          <p:cNvCxnSpPr>
            <a:cxnSpLocks/>
          </p:cNvCxnSpPr>
          <p:nvPr/>
        </p:nvCxnSpPr>
        <p:spPr>
          <a:xfrm flipH="1">
            <a:off x="11059188" y="5249432"/>
            <a:ext cx="175231" cy="266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/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585ACEB-983F-4FA1-9B29-3C9FEE6B4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046" y="5442161"/>
                <a:ext cx="487634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0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01F40C-C65C-424E-B724-123146A0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8D02D-C62F-4BFE-AA20-54C7DA9E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EDD889-5D10-4F0B-9802-D3BE3802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Across all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holds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076A0-3B3D-4EAE-A731-AC4027C4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356" r="-2170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B398BA3-CA77-404B-BE92-9EEFAE50B8D7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70FCB87-9AAC-4DD2-99FD-73BB7A4B2E32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498D66-10B2-47C6-A0DE-922BCFAFCF77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6FBC3E-2F9B-4D04-9F51-55942BB035F9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7CCC4FE-9929-47AB-9D76-42B9E2354E27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18456-410E-424E-A370-D9E9319A9CE1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2A7D01-E3B0-41B4-AA33-5EC61705C03D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9EDF9E-4641-4D00-8D29-26E4B51DF1A5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5563FA-D05E-4482-94F4-99445C2DCBE3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66F313-F7E7-4320-A0D4-3904A89258D4}"/>
                </a:ext>
              </a:extLst>
            </p:cNvPr>
            <p:cNvCxnSpPr>
              <a:cxnSpLocks/>
              <a:stCxn id="10" idx="5"/>
              <a:endCxn id="1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54BD92-69CB-4DD1-A1EA-D048DA495A6D}"/>
                </a:ext>
              </a:extLst>
            </p:cNvPr>
            <p:cNvCxnSpPr>
              <a:cxnSpLocks/>
              <a:stCxn id="10" idx="3"/>
              <a:endCxn id="1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54BE69-4E2A-4507-876B-C2B6ECF1F3A7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50610B-99D1-4B27-865C-2B0E9821B7E1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5E4910-83A9-495D-A238-DCA8F19C226E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371669-67F9-45D1-B65E-629C53EBAFE5}"/>
                </a:ext>
              </a:extLst>
            </p:cNvPr>
            <p:cNvCxnSpPr>
              <a:cxnSpLocks/>
              <a:stCxn id="15" idx="3"/>
              <a:endCxn id="18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21A76D-AB0E-4247-A16D-60D9B12FDA1D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2F222B-5FC3-4C7F-820D-6A8564548E29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0C313-FFD7-47B4-8B14-88B3D472F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F0F9F89-B7D8-4FE7-8AA3-583E1FDA2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F7497A5-6869-46EF-8C8F-EB20DA5F40F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A84595-0D53-4BB5-9F6E-EAB8B860550D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EEEC14-319B-496F-B8C2-B5DC0E9689A1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5F1D3-DA36-455A-8DEA-2523E022C980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DA4857F-EC82-4BCD-BDCC-4A542D8B89A7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308F4-FAA0-4470-890C-039BE7320C80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5BFDE-A5A5-465C-B359-C98C56E807DA}"/>
              </a:ext>
            </a:extLst>
          </p:cNvPr>
          <p:cNvCxnSpPr>
            <a:cxnSpLocks/>
            <a:stCxn id="27" idx="5"/>
            <a:endCxn id="31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A81CF7-D264-4E34-9945-5A45C47D23E9}"/>
              </a:ext>
            </a:extLst>
          </p:cNvPr>
          <p:cNvCxnSpPr>
            <a:cxnSpLocks/>
            <a:stCxn id="27" idx="3"/>
            <a:endCxn id="30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3F52343-C108-4823-8B85-C84899AD3B8B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5334E6-636D-4DB9-BE9D-3B79B77D7E48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840F2A-2277-4EEA-8724-0815DEC54115}"/>
              </a:ext>
            </a:extLst>
          </p:cNvPr>
          <p:cNvCxnSpPr>
            <a:cxnSpLocks/>
            <a:stCxn id="31" idx="5"/>
            <a:endCxn id="35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FBB7DF-2663-4645-BCA9-B4C92B16B98F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C9235F-B0CF-482C-AF53-D5E1DE35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/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Along some</a:t>
                </a:r>
              </a:p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always holds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8049C3-CB05-4380-8F74-63F0851F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62" y="3909782"/>
                <a:ext cx="3200502" cy="1384995"/>
              </a:xfrm>
              <a:prstGeom prst="rect">
                <a:avLst/>
              </a:prstGeom>
              <a:blipFill>
                <a:blip r:embed="rId10"/>
                <a:stretch>
                  <a:fillRect l="-4000" t="-4386" b="-10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51B4D-A430-4C4B-BBC3-7510D5EC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FC6753-C335-4562-B5DF-D81E7920C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E979D6-5EA0-4C5F-B3C3-5B77C3E7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EAFBD-2640-44A6-BAF2-E932B87D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82D449-8925-4F14-8EA4-DADF57B5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3D226D-1E11-4BDD-98B0-EF9D36612D2A}"/>
              </a:ext>
            </a:extLst>
          </p:cNvPr>
          <p:cNvCxnSpPr>
            <a:cxnSpLocks/>
          </p:cNvCxnSpPr>
          <p:nvPr/>
        </p:nvCxnSpPr>
        <p:spPr>
          <a:xfrm flipH="1">
            <a:off x="392714" y="330228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36BCB0-3EBA-4C2F-BBEC-31FEEED89690}"/>
              </a:ext>
            </a:extLst>
          </p:cNvPr>
          <p:cNvCxnSpPr>
            <a:cxnSpLocks/>
          </p:cNvCxnSpPr>
          <p:nvPr/>
        </p:nvCxnSpPr>
        <p:spPr>
          <a:xfrm flipH="1">
            <a:off x="1222483" y="4228999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8CA51-D3B8-4EC2-82DD-D5A3D500BAB3}"/>
              </a:ext>
            </a:extLst>
          </p:cNvPr>
          <p:cNvCxnSpPr>
            <a:cxnSpLocks/>
          </p:cNvCxnSpPr>
          <p:nvPr/>
        </p:nvCxnSpPr>
        <p:spPr>
          <a:xfrm flipH="1">
            <a:off x="2094694" y="5307828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900703-2058-4D0C-B901-7380F82AACDE}"/>
              </a:ext>
            </a:extLst>
          </p:cNvPr>
          <p:cNvCxnSpPr>
            <a:cxnSpLocks/>
          </p:cNvCxnSpPr>
          <p:nvPr/>
        </p:nvCxnSpPr>
        <p:spPr>
          <a:xfrm flipH="1">
            <a:off x="3577204" y="5322440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721546-103E-4194-89CF-9832A8E9F695}"/>
              </a:ext>
            </a:extLst>
          </p:cNvPr>
          <p:cNvCxnSpPr>
            <a:cxnSpLocks/>
          </p:cNvCxnSpPr>
          <p:nvPr/>
        </p:nvCxnSpPr>
        <p:spPr>
          <a:xfrm>
            <a:off x="4437835" y="5271280"/>
            <a:ext cx="423089" cy="554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/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46D56D-5800-4D81-AAA8-866DADB8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9" y="3736667"/>
                <a:ext cx="487634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/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DEF60-156E-4416-B555-E83B39549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33" y="4612553"/>
                <a:ext cx="487634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/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715DC9-D122-470D-AABA-C5F179063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9" y="5656695"/>
                <a:ext cx="487634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/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AB7F53-E7AC-45CC-B255-5B14F585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0" y="5706237"/>
                <a:ext cx="487634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/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C0163-46F6-4D02-A886-5902AB719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72" y="5769471"/>
                <a:ext cx="487634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/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1E0603-6059-4FF1-8AFC-07B5EC994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032" y="5485594"/>
                <a:ext cx="487634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524932-A839-49E1-9150-BC1B8BE17C6D}"/>
              </a:ext>
            </a:extLst>
          </p:cNvPr>
          <p:cNvCxnSpPr>
            <a:cxnSpLocks/>
          </p:cNvCxnSpPr>
          <p:nvPr/>
        </p:nvCxnSpPr>
        <p:spPr>
          <a:xfrm flipH="1">
            <a:off x="7537382" y="3212234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1EF2B1-F875-4277-BA2E-FC1A8C86F297}"/>
              </a:ext>
            </a:extLst>
          </p:cNvPr>
          <p:cNvCxnSpPr>
            <a:cxnSpLocks/>
          </p:cNvCxnSpPr>
          <p:nvPr/>
        </p:nvCxnSpPr>
        <p:spPr>
          <a:xfrm flipH="1">
            <a:off x="8367151" y="413894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5184DE-674A-490B-A372-1C287592B709}"/>
              </a:ext>
            </a:extLst>
          </p:cNvPr>
          <p:cNvCxnSpPr>
            <a:cxnSpLocks/>
          </p:cNvCxnSpPr>
          <p:nvPr/>
        </p:nvCxnSpPr>
        <p:spPr>
          <a:xfrm flipH="1">
            <a:off x="9283040" y="5149357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/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A91D4B-40C5-4DC1-B964-31E1165A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236" y="4474119"/>
                <a:ext cx="4876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/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EF65BE-44B3-4E37-A9D9-2E215DD3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674" y="5464881"/>
                <a:ext cx="4876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08F11E-8AA8-4FD4-902B-D0B830A36ECA}"/>
              </a:ext>
            </a:extLst>
          </p:cNvPr>
          <p:cNvCxnSpPr>
            <a:cxnSpLocks/>
          </p:cNvCxnSpPr>
          <p:nvPr/>
        </p:nvCxnSpPr>
        <p:spPr>
          <a:xfrm flipH="1">
            <a:off x="10735131" y="5141766"/>
            <a:ext cx="318719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30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700" y="2377000"/>
                <a:ext cx="2444951" cy="629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1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293" y="2850734"/>
                <a:ext cx="4884946" cy="629338"/>
              </a:xfrm>
              <a:blipFill>
                <a:blip r:embed="rId2"/>
                <a:stretch>
                  <a:fillRect l="-1247" t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1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Does LTS satisfy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851794-975A-4543-875A-B9CCE80E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077" y="1185429"/>
                <a:ext cx="4884946" cy="629338"/>
              </a:xfrm>
              <a:blipFill>
                <a:blip r:embed="rId2"/>
                <a:stretch>
                  <a:fillRect l="-748" t="-2115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13ED-7AED-4BE9-94E1-CE07D022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47DE-0386-4888-986C-0BACB24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7B2174-58E9-4754-83C7-6AFBBFA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satisfaction by a LTS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2E7E3-DC3A-4C46-8203-77235B465169}"/>
              </a:ext>
            </a:extLst>
          </p:cNvPr>
          <p:cNvGrpSpPr/>
          <p:nvPr/>
        </p:nvGrpSpPr>
        <p:grpSpPr>
          <a:xfrm>
            <a:off x="6361329" y="1707801"/>
            <a:ext cx="4545055" cy="3999749"/>
            <a:chOff x="6361329" y="1707801"/>
            <a:chExt cx="4545055" cy="39997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/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E6BA19-8CC3-4C88-88EE-398C34DD6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2085795"/>
                  <a:ext cx="740229" cy="70757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/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4C18738-9D84-4A63-90D9-5C453B45A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47" y="3688453"/>
                  <a:ext cx="740229" cy="70757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/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0845E5-A490-4E4A-B822-400377A5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59" y="3688454"/>
                  <a:ext cx="740229" cy="70757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/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A265A5E-D8BA-45BA-A63C-5AF4E6B2E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360" y="2085796"/>
                  <a:ext cx="740229" cy="70757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50F7C-56A0-424C-85BB-E7F68CA83EE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491876" y="2439582"/>
              <a:ext cx="1001484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71DECA-F802-4A36-ACBA-854E5248311B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863474" y="2793369"/>
              <a:ext cx="1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9DD32-DAFA-4FCF-8C8F-60788391EDF6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 flipV="1">
              <a:off x="7491876" y="4042240"/>
              <a:ext cx="1001483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64E3AB-7BB6-4B12-B58E-53D24C8A61F6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125184" y="4292405"/>
              <a:ext cx="293011" cy="39475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860BB-D6C2-4EF2-8040-B2B455D0F08B}"/>
                </a:ext>
              </a:extLst>
            </p:cNvPr>
            <p:cNvCxnSpPr>
              <a:cxnSpLocks/>
              <a:stCxn id="7" idx="0"/>
              <a:endCxn id="6" idx="4"/>
            </p:cNvCxnSpPr>
            <p:nvPr/>
          </p:nvCxnSpPr>
          <p:spPr>
            <a:xfrm flipV="1">
              <a:off x="7121762" y="2793368"/>
              <a:ext cx="0" cy="89508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/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068665-DC51-4CDD-9D42-45783FA0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389" y="5338218"/>
                  <a:ext cx="3686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/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A87B0E-D926-4453-BE61-DC175C558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3588" y="4646191"/>
                  <a:ext cx="740229" cy="70757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/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ln>
                  <a:tailEnd w="lg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3D1F22-36B0-4F90-A9C3-4E999DAD1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155" y="3480072"/>
                  <a:ext cx="740229" cy="70757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tailEnd w="lg" len="lg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CAEAE-D9D2-4AEB-B6A0-4B6FE9617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106" y="4094051"/>
              <a:ext cx="487740" cy="59311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FF1C42-D4B4-4D92-B688-AA4BA786337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361329" y="1707801"/>
              <a:ext cx="498722" cy="48161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CD0D8E-43BC-4558-AD2A-342408D8FA0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966713" y="4187645"/>
              <a:ext cx="569557" cy="673806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/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E1D6100-3F3E-4660-90FD-136E4A458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008739"/>
                <a:ext cx="226433" cy="229727"/>
              </a:xfrm>
              <a:prstGeom prst="ellipse">
                <a:avLst/>
              </a:prstGeom>
              <a:blipFill>
                <a:blip r:embed="rId10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/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25367C-5A9A-4CD0-AFA8-2129FE1F9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85" y="2392271"/>
                <a:ext cx="226433" cy="229727"/>
              </a:xfrm>
              <a:prstGeom prst="ellipse">
                <a:avLst/>
              </a:prstGeom>
              <a:blipFill>
                <a:blip r:embed="rId1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/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48E3A4-27BE-4802-B74B-8B5FD7D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2775803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/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1AE3592-BA38-47EE-B415-12FD95E5B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127453"/>
                <a:ext cx="226433" cy="22972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/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E29768-4715-454F-869D-B61E9D79B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536241"/>
                <a:ext cx="226433" cy="229727"/>
              </a:xfrm>
              <a:prstGeom prst="ellipse">
                <a:avLst/>
              </a:prstGeom>
              <a:blipFill>
                <a:blip r:embed="rId14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/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3D5589-2030-4986-9859-D51620C93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66" y="31260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/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D152E6-38EE-46D2-B0F9-24F41B07C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3913656"/>
                <a:ext cx="226433" cy="229727"/>
              </a:xfrm>
              <a:prstGeom prst="ellipse">
                <a:avLst/>
              </a:prstGeom>
              <a:blipFill>
                <a:blip r:embed="rId16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/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5F142-ABC2-4D75-B201-0A3AA454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267309"/>
                <a:ext cx="226433" cy="229727"/>
              </a:xfrm>
              <a:prstGeom prst="ellipse">
                <a:avLst/>
              </a:prstGeom>
              <a:blipFill>
                <a:blip r:embed="rId12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/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22B978-20FF-4607-B3BD-2347F9170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4618959"/>
                <a:ext cx="226433" cy="22972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/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A533D5E-C07B-4A87-BBCB-5F4D2C3EA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90" y="5027747"/>
                <a:ext cx="226433" cy="229727"/>
              </a:xfrm>
              <a:prstGeom prst="ellipse">
                <a:avLst/>
              </a:prstGeom>
              <a:blipFill>
                <a:blip r:embed="rId18"/>
                <a:stretch>
                  <a:fillRect l="-2500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/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C4DA99-438D-45BB-862D-D4A802AE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830" y="4618958"/>
                <a:ext cx="226433" cy="229728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/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25A32A-33DB-4BEF-AC75-D06DA724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3113646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/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34C9F29-E72F-47DC-8802-91384D8BC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3126046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/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4DE3180-662B-4FBD-9D9B-1BA804E06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38" y="3101246"/>
                <a:ext cx="226433" cy="229727"/>
              </a:xfrm>
              <a:prstGeom prst="ellipse">
                <a:avLst/>
              </a:prstGeom>
              <a:blipFill>
                <a:blip r:embed="rId20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/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8CB6D21-80AD-448E-A00A-1E6638130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18" y="3113646"/>
                <a:ext cx="226433" cy="229727"/>
              </a:xfrm>
              <a:prstGeom prst="ellipse">
                <a:avLst/>
              </a:prstGeom>
              <a:blipFill>
                <a:blip r:embed="rId21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/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9A6B9-48DB-400A-9111-CDD933AEE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05" y="45945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/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CDA34D9-61D0-45C3-806D-092468061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85" y="46069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/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53D3DA-0E52-47A9-BAAD-46C064D9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08" y="4582152"/>
                <a:ext cx="226433" cy="229727"/>
              </a:xfrm>
              <a:prstGeom prst="ellipse">
                <a:avLst/>
              </a:prstGeom>
              <a:blipFill>
                <a:blip r:embed="rId15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/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noFill/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29BC04-6360-424E-9D1F-AAAE9ECDA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88" y="4594552"/>
                <a:ext cx="226433" cy="229727"/>
              </a:xfrm>
              <a:prstGeom prst="ellipse">
                <a:avLst/>
              </a:prstGeom>
              <a:blipFill>
                <a:blip r:embed="rId19"/>
                <a:stretch>
                  <a:fillRect l="-2564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BD44D0-08DC-4068-AD17-C8CBE4D0B58F}"/>
              </a:ext>
            </a:extLst>
          </p:cNvPr>
          <p:cNvCxnSpPr/>
          <p:nvPr/>
        </p:nvCxnSpPr>
        <p:spPr>
          <a:xfrm>
            <a:off x="2848455" y="2185650"/>
            <a:ext cx="0" cy="149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4EB2C3-1C64-49D8-940F-8041E292232E}"/>
              </a:ext>
            </a:extLst>
          </p:cNvPr>
          <p:cNvCxnSpPr>
            <a:cxnSpLocks/>
          </p:cNvCxnSpPr>
          <p:nvPr/>
        </p:nvCxnSpPr>
        <p:spPr>
          <a:xfrm flipV="1">
            <a:off x="3322101" y="4472496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C81D93-E410-408C-98EE-D9521C3791CE}"/>
              </a:ext>
            </a:extLst>
          </p:cNvPr>
          <p:cNvCxnSpPr>
            <a:cxnSpLocks/>
          </p:cNvCxnSpPr>
          <p:nvPr/>
        </p:nvCxnSpPr>
        <p:spPr>
          <a:xfrm flipV="1">
            <a:off x="3387819" y="3472548"/>
            <a:ext cx="1992232" cy="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/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this path </a:t>
                </a:r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do not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824137-8B27-4316-B5EB-2AC261E9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90" y="2560271"/>
                <a:ext cx="2089655" cy="923330"/>
              </a:xfrm>
              <a:prstGeom prst="rect">
                <a:avLst/>
              </a:prstGeom>
              <a:blipFill>
                <a:blip r:embed="rId22"/>
                <a:stretch>
                  <a:fillRect l="-2624" t="-4636" r="-1749"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/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States along these paths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EEE49-CF6D-42B5-9F89-907F0EB5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19" y="3624125"/>
                <a:ext cx="2089655" cy="646331"/>
              </a:xfrm>
              <a:prstGeom prst="rect">
                <a:avLst/>
              </a:prstGeom>
              <a:blipFill>
                <a:blip r:embed="rId23"/>
                <a:stretch>
                  <a:fillRect l="-2624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3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Duality: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Distributivity: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 panose="02040503050406030204" pitchFamily="18" charset="0"/>
                        </a:rPr>
                        <m:t>𝐀𝐆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641031-EA16-443A-9DEF-8D67AF5FC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3D3DD-618C-4755-8F2F-991D55E3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32E20-D89F-4C97-8659-DA8FDB19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5D2387-FA3B-4F4B-AE33-AB74C1B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203193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</p:spPr>
            <p:txBody>
              <a:bodyPr/>
              <a:lstStyle/>
              <a:p>
                <a:r>
                  <a:rPr lang="en-US" dirty="0"/>
                  <a:t>Does: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r>
                  <a:rPr lang="en-US" dirty="0"/>
                  <a:t>Does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No!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5A5E6E5-36E5-4072-8312-9058D7D60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116725"/>
              </a:xfrm>
              <a:blipFill>
                <a:blip r:embed="rId2"/>
                <a:stretch>
                  <a:fillRect l="-521" t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64D96-D4F1-4AEA-B35C-27675AD9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A4FEE-7657-4A6E-AFFD-BAD3DEBC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E6495-BB7D-4892-B405-BC5397BB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8E3B1-53FD-492F-A7C5-C58CF79E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6" y="3355671"/>
            <a:ext cx="3879589" cy="2200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≢ 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B4A2F42-0724-42BF-A2ED-65363BD8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77" y="3149377"/>
                <a:ext cx="6534522" cy="2589507"/>
              </a:xfrm>
              <a:prstGeom prst="rect">
                <a:avLst/>
              </a:prstGeom>
              <a:blipFill>
                <a:blip r:embed="rId4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4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CTL Syntax and Semantics</a:t>
            </a:r>
          </a:p>
          <a:p>
            <a:r>
              <a:rPr lang="en-US" dirty="0"/>
              <a:t>CTL Model Checking</a:t>
            </a:r>
          </a:p>
          <a:p>
            <a:r>
              <a:rPr lang="en-US" dirty="0"/>
              <a:t>CTL*</a:t>
            </a:r>
          </a:p>
          <a:p>
            <a:r>
              <a:rPr lang="en-US" dirty="0"/>
              <a:t>Basics of Lattice Theory and Fixpoint Computation</a:t>
            </a:r>
          </a:p>
          <a:p>
            <a:r>
              <a:rPr lang="en-US" dirty="0"/>
              <a:t>Mu-calculus</a:t>
            </a:r>
          </a:p>
          <a:p>
            <a:r>
              <a:rPr lang="en-US" dirty="0"/>
              <a:t>Tree Automata</a:t>
            </a:r>
          </a:p>
          <a:p>
            <a:pPr lvl="1"/>
            <a:r>
              <a:rPr lang="en-US" dirty="0"/>
              <a:t>Nondeterministic, Universal Tree Automata</a:t>
            </a:r>
          </a:p>
          <a:p>
            <a:pPr lvl="1"/>
            <a:r>
              <a:rPr lang="en-US" dirty="0"/>
              <a:t>Alternating Tree Automata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9923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Logics have the same expressive power if there is no LTS that satisfies formulas from one logic but not from the other (and vice versa)</a:t>
                </a:r>
              </a:p>
              <a:p>
                <a:r>
                  <a:rPr lang="en-US" dirty="0"/>
                  <a:t>LTL formulas implicitly mean “for all paths”</a:t>
                </a:r>
              </a:p>
              <a:p>
                <a:pPr lvl="1"/>
                <a:r>
                  <a:rPr lang="en-US" dirty="0"/>
                  <a:t>Maybe convert from CTL means remove all universal path quantifiers?</a:t>
                </a:r>
              </a:p>
              <a:p>
                <a:r>
                  <a:rPr lang="en-US" dirty="0"/>
                  <a:t>Are CTL formulas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equivalent?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4930DF-5C3A-46FF-A240-FCC74E4CB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2635340"/>
              </a:xfrm>
              <a:blipFill>
                <a:blip r:embed="rId2"/>
                <a:stretch>
                  <a:fillRect l="-521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6EA32-5B02-4719-9AB7-9E630D81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CBDC-B68B-4E85-AE06-DBD16F5D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B75E60-6498-4DCA-9640-82D40E1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26BB8-1FF4-4408-96CA-2677B7A5E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t="306" r="16025" b="-306"/>
          <a:stretch/>
        </p:blipFill>
        <p:spPr>
          <a:xfrm>
            <a:off x="166680" y="3306169"/>
            <a:ext cx="5655859" cy="2228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D9252150-9640-4EB5-9AAE-CB643EC4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63" y="3585767"/>
                <a:ext cx="2658531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8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not equivalent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DB7B00-5F07-428B-A997-84117DA98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27706-FD4B-4266-A7D7-18545797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C5D19-F8E5-4619-81C2-57813DD6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49F19-07E2-49AF-84F0-01186A86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AA20E-3E79-4784-91E4-4DA694F2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4" y="2153324"/>
            <a:ext cx="7339652" cy="32502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Yes!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𝑇𝑆</m:t>
                    </m:r>
                    <m:groupChr>
                      <m:groupChrPr>
                        <m:chr m:val="⊨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No!</a:t>
                </a: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4944E73F-A967-4144-AA1E-C65F1F09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90" y="2156131"/>
                <a:ext cx="4153065" cy="2359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</p:spPr>
            <p:txBody>
              <a:bodyPr/>
              <a:lstStyle/>
              <a:p>
                <a:r>
                  <a:rPr lang="en-US" dirty="0"/>
                  <a:t>Proof of why LTL cannot express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566C2E-FA5F-4103-BC93-2DC93C2E6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724653"/>
              </a:xfrm>
              <a:blipFill>
                <a:blip r:embed="rId2"/>
                <a:stretch>
                  <a:fillRect l="-521" t="-13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487B5-6E52-4F01-9D9D-EA88795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C4592-33EE-4C51-AABC-7C4EF26A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533DA-D218-4095-B7CA-D57C4C34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32A28-6FAB-489B-92AD-DEEA74F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92" y="1817678"/>
            <a:ext cx="2593266" cy="1238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18228FF-CB1C-416E-9EA8-0372719B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914" y="3064391"/>
                <a:ext cx="1270883" cy="7246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A1820C3-3C54-4CAC-B117-E9781BCA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682" y="1870428"/>
            <a:ext cx="951037" cy="10725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8E8F2195-D0F4-4ECF-9E1B-A66E275C6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82" y="3064391"/>
                <a:ext cx="1270883" cy="724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Clearly,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there exists an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accepts only those traces that satisfy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which is a contradiction.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3840F5ED-7D1D-4FA9-BBC8-64B00F4D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9" y="3598814"/>
                <a:ext cx="11699087" cy="2372082"/>
              </a:xfrm>
              <a:prstGeom prst="rect">
                <a:avLst/>
              </a:prstGeom>
              <a:blipFill>
                <a:blip r:embed="rId7"/>
                <a:stretch>
                  <a:fillRect l="-521" t="-4113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34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2DD25-802A-41F0-97DD-217067FB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D3227-398A-4C6A-88BF-FEBAF538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3A154-526B-4AAC-8A15-A21C9E32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Expressiveness: CTL vs. LTL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4F1CE-DB0B-496B-82BD-E88C6254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5" y="1912264"/>
            <a:ext cx="5238608" cy="35594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but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But, there is no CTL formula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that can distinguish the two transition systems!</a:t>
                </a:r>
              </a:p>
              <a:p>
                <a:pPr lvl="1"/>
                <a:r>
                  <a:rPr lang="en-US" dirty="0"/>
                  <a:t>Proof by induction</a:t>
                </a:r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57296C6-06FB-4097-B831-21B926136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46" y="1524000"/>
                <a:ext cx="5238608" cy="4112525"/>
              </a:xfrm>
              <a:prstGeom prst="rect">
                <a:avLst/>
              </a:prstGeom>
              <a:blipFill>
                <a:blip r:embed="rId3"/>
                <a:stretch>
                  <a:fillRect l="-1163" t="-2370" r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33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273042-D65C-4813-8BCA-A03CE7492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expressive power of CTL and LTL is incomparable</a:t>
            </a:r>
          </a:p>
          <a:p>
            <a:endParaRPr lang="en-US" dirty="0"/>
          </a:p>
          <a:p>
            <a:r>
              <a:rPr lang="en-US" dirty="0"/>
              <a:t>Logic CTL* subsumes both kinds of logic</a:t>
            </a:r>
          </a:p>
          <a:p>
            <a:endParaRPr lang="en-US" dirty="0"/>
          </a:p>
          <a:p>
            <a:r>
              <a:rPr lang="en-US" dirty="0"/>
              <a:t>There is a logic in the intersection of CTL and </a:t>
            </a:r>
            <a:r>
              <a:rPr lang="en-US" dirty="0" err="1"/>
              <a:t>LTL</a:t>
            </a:r>
            <a:r>
              <a:rPr lang="en-US" baseline="30000" dirty="0" err="1"/>
              <a:t>a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4A2CA-5A78-49F5-BCEC-02FC01BA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CD44-78A3-45F8-96C5-C9EE3567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DEBACC-0D83-4D8A-B993-D05955E3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vs. LTL expressiveness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F96EC-DF2A-4DCE-AE6A-8463F3440546}"/>
              </a:ext>
            </a:extLst>
          </p:cNvPr>
          <p:cNvSpPr txBox="1"/>
          <p:nvPr/>
        </p:nvSpPr>
        <p:spPr>
          <a:xfrm>
            <a:off x="436728" y="5500527"/>
            <a:ext cx="680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a. Monika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Maidl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Common Fragment of CTL and LTL,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FoCS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2000.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7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CTL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Basic idea: backward computation</a:t>
                </a:r>
              </a:p>
              <a:p>
                <a:pPr lvl="1"/>
                <a:r>
                  <a:rPr lang="en-US" dirty="0"/>
                  <a:t>Set of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dirty="0"/>
                  <a:t> is computed recursively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E38081-F1F0-4C4E-8824-21C8A30FC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2400684"/>
                <a:ext cx="11699087" cy="1871065"/>
              </a:xfrm>
              <a:blipFill>
                <a:blip r:embed="rId2"/>
                <a:stretch>
                  <a:fillRect l="-521" t="-5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91508-FAA3-4E1B-9FA1-DF3537E8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E007-ADBC-472D-9CB2-FB5D7E8D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1CA6B1-D68D-4141-9736-4DB827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828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F40-8264-4E7C-A1FF-D963906F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4794B-055E-4925-ADE7-A9A4443E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C721302-1B38-4D57-AF02-38A11BF82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smtClean="0"/>
                                    </m:ctrlPr>
                                  </m:sSubPr>
                                  <m:e>
                                    <m:r>
                                      <a:rPr lang="en-US" sz="1800" b="0" smtClean="0"/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/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sz="1800" b="0" smtClean="0"/>
                                    </m:ctrlPr>
                                  </m:sSubPr>
                                  <m:e>
                                    <m:r>
                                      <a:rPr lang="en-US" sz="1800" b="0" smtClean="0"/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smtClean="0"/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/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smtClean="0"/>
                                      </m:ctrlPr>
                                    </m:sSubPr>
                                    <m:e>
                                      <m:r>
                                        <a:rPr lang="en-US" sz="1800" b="0" smtClean="0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/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/>
                                <m:t>∩</m:t>
                              </m:r>
                              <m:r>
                                <a:rPr lang="en-US" sz="1800" b="0" smtClean="0"/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smtClean="0"/>
                                      </m:ctrlPr>
                                    </m:sSubPr>
                                    <m:e>
                                      <m:r>
                                        <a:rPr lang="en-US" sz="1800" b="0" smtClean="0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/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smtClean="0"/>
                                    </m:ctrlPr>
                                  </m:sSubPr>
                                  <m:e>
                                    <m:r>
                                      <a:rPr lang="en-US" sz="1800" b="0" smtClean="0"/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smtClean="0"/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sz="1800" b="0" smtClean="0"/>
                                    </m:ctrlPr>
                                  </m:sSubPr>
                                  <m:e>
                                    <m:r>
                                      <a:rPr lang="en-US" sz="1800" b="0" smtClean="0"/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b="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/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smtClean="0"/>
                                      </m:ctrlPr>
                                    </m:sSubPr>
                                    <m:e>
                                      <m:r>
                                        <a:rPr lang="en-US" sz="1800" b="0" smtClean="0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/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smtClean="0"/>
                                <m:t>∪</m:t>
                              </m:r>
                              <m:r>
                                <a:rPr lang="en-US" sz="1800" b="0" smtClean="0"/>
                                <m:t>𝑆𝑎𝑡</m:t>
                              </m:r>
                              <m:r>
                                <a:rPr lang="en-US" sz="1800" b="0" smtClean="0"/>
                                <m:t> </m:t>
                              </m:r>
                              <m:d>
                                <m:dPr>
                                  <m:ctrlPr>
                                    <a:rPr lang="en-US" sz="1800" b="0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smtClean="0"/>
                                      </m:ctrlPr>
                                    </m:sSubPr>
                                    <m:e>
                                      <m:r>
                                        <a:rPr lang="en-US" sz="1800" b="0" smtClean="0"/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800" b="0" smtClean="0"/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/>
                                  <m:t>¬</m:t>
                                </m:r>
                                <m:r>
                                  <a:rPr lang="en-US" sz="1800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smtClean="0"/>
                                <m:t>𝑆</m:t>
                              </m:r>
                              <m:r>
                                <a:rPr lang="en-US" sz="1800" b="0" smtClean="0"/>
                                <m:t>∖</m:t>
                              </m:r>
                              <m:r>
                                <a:rPr lang="en-US" sz="1800" b="0" smtClean="0"/>
                                <m:t>𝑆𝑎𝑡</m:t>
                              </m:r>
                              <m:d>
                                <m:dPr>
                                  <m:ctrlPr>
                                    <a:rPr lang="en-US" sz="1800" b="0" smtClean="0"/>
                                  </m:ctrlPr>
                                </m:dPr>
                                <m:e>
                                  <m:r>
                                    <a:rPr lang="en-US" sz="1800" b="0" smtClean="0"/>
                                    <m:t>𝜑</m:t>
                                  </m:r>
                                </m:e>
                              </m:d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≠∅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{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𝑃𝑜𝑠𝑡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𝑆𝑎𝑡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baseline="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𝐄𝐗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1800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return </a:t>
                          </a:r>
                          <a:r>
                            <a:rPr lang="en-US" sz="18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gfp</a:t>
                          </a:r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𝐀𝐗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18495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09D490B-CF8A-423C-9F17-1F83F714CD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1655"/>
                  </p:ext>
                </p:extLst>
              </p:nvPr>
            </p:nvGraphicFramePr>
            <p:xfrm>
              <a:off x="783230" y="859469"/>
              <a:ext cx="10319223" cy="5120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6417">
                      <a:extLst>
                        <a:ext uri="{9D8B030D-6E8A-4147-A177-3AD203B41FA5}">
                          <a16:colId xmlns:a16="http://schemas.microsoft.com/office/drawing/2014/main" val="4127605689"/>
                        </a:ext>
                      </a:extLst>
                    </a:gridCol>
                    <a:gridCol w="8802806">
                      <a:extLst>
                        <a:ext uri="{9D8B030D-6E8A-4147-A177-3AD203B41FA5}">
                          <a16:colId xmlns:a16="http://schemas.microsoft.com/office/drawing/2014/main" val="143806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580321" b="-13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000" b="-1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3613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000" r="-580321" b="-1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0000" b="-1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9814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0000" r="-580321" b="-1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210000" b="-1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4405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000" r="-580321" b="-10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310000" b="-10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72385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0000" r="-580321" b="-9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410000" b="-9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43728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10000" r="-580321" b="-8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510000" b="-8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160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0000" r="-580321" b="-6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600000" b="-6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1305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11667" r="-58032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711667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0036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1667" r="-58032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811667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9667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11667" r="-58032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91166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79549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11667" r="-58032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01166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2249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11667" r="-58032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11166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94880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211667" r="-58032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232" t="-1211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30654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3397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/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b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1FE5F-3735-49DE-A2E4-A41E8D4D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3" y="859469"/>
                <a:ext cx="609713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7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ComputeLFP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331375"/>
              </a:xfrm>
              <a:blipFill>
                <a:blip r:embed="rId2"/>
                <a:stretch>
                  <a:fillRect l="-782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Fix-points</a:t>
            </a:r>
          </a:p>
        </p:txBody>
      </p:sp>
    </p:spTree>
    <p:extLst>
      <p:ext uri="{BB962C8B-B14F-4D97-AF65-F5344CB8AC3E}">
        <p14:creationId xmlns:p14="http://schemas.microsoft.com/office/powerpoint/2010/main" val="121205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131977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D664F309-A391-46FE-98F4-4CB77341A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534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421543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4E9D8609-84B2-4E23-B8A9-6649FE0D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6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4C36-0900-463C-ABB2-CD2D3B7E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597150"/>
            <a:ext cx="10356387" cy="30868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7A8BC-83B4-446D-872F-376AAD28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A0D78-5AC5-439B-B3E0-54D836BD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AA3724-17CA-4775-9A1D-E05D4452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3C5F8-8262-4F76-994B-CED5D2A4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43" y="989914"/>
            <a:ext cx="1572222" cy="2096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A389C-AF03-4C46-8699-E499B25A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0" y="989913"/>
            <a:ext cx="1612769" cy="2096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88939-B972-4721-96A8-245ADD35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29" y="989912"/>
            <a:ext cx="1630750" cy="2096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3E7E1-3E63-478F-98EC-A26954D1B205}"/>
              </a:ext>
            </a:extLst>
          </p:cNvPr>
          <p:cNvSpPr txBox="1"/>
          <p:nvPr/>
        </p:nvSpPr>
        <p:spPr>
          <a:xfrm>
            <a:off x="7020607" y="896141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7DA949A-24DB-469F-AF30-9507260812D3}"/>
              </a:ext>
            </a:extLst>
          </p:cNvPr>
          <p:cNvSpPr txBox="1">
            <a:spLocks/>
          </p:cNvSpPr>
          <p:nvPr/>
        </p:nvSpPr>
        <p:spPr>
          <a:xfrm>
            <a:off x="166681" y="3365500"/>
            <a:ext cx="11699087" cy="231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Branching Time view of programs: we are interested not in a single timeline, but all possible timelines</a:t>
            </a:r>
          </a:p>
          <a:p>
            <a:r>
              <a:rPr lang="en-US" dirty="0"/>
              <a:t>Instead of program traces, we reason about computation trees</a:t>
            </a:r>
          </a:p>
          <a:p>
            <a:r>
              <a:rPr lang="en-US" dirty="0"/>
              <a:t>CTL is a logic defined over computation trees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en-US" b="0" dirty="0"/>
              </a:p>
              <a:p>
                <a:pPr/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1717971" cy="17543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862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en-US" b="0" dirty="0"/>
              </a:p>
              <a:p>
                <a:pPr/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013628" cy="2031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11314BD1-70E5-4D65-8578-15462E3F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1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en-US" b="0" dirty="0"/>
              </a:p>
              <a:p>
                <a:pPr/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79" y="2738266"/>
                <a:ext cx="2309287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D53B3594-8280-45B0-BF6D-303F82F6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860" y="131750"/>
                <a:ext cx="6552907" cy="2151624"/>
              </a:xfrm>
              <a:prstGeom prst="rect">
                <a:avLst/>
              </a:prstGeom>
              <a:blipFill>
                <a:blip r:embed="rId11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99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9024D-2CA9-4612-9511-F5145765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AD89-7C8E-471C-954F-B722AF4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B22DB-A915-4943-9931-F9787819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 </a:t>
            </a:r>
            <a:r>
              <a:rPr lang="en-US" dirty="0"/>
              <a:t>green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696215-B754-4F66-B584-8E9BB5F5AD43}"/>
              </a:ext>
            </a:extLst>
          </p:cNvPr>
          <p:cNvGrpSpPr/>
          <p:nvPr/>
        </p:nvGrpSpPr>
        <p:grpSpPr>
          <a:xfrm>
            <a:off x="836049" y="1359292"/>
            <a:ext cx="5180174" cy="3549894"/>
            <a:chOff x="3280162" y="1632247"/>
            <a:chExt cx="5180174" cy="3549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/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095FA7E-3FCE-4313-828C-59B209A90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1974079"/>
                  <a:ext cx="502777" cy="52129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/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6B3FAE5-F066-45EF-AFEE-61AE862B0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162" y="2907707"/>
                  <a:ext cx="502777" cy="52129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/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1BF1011-4FC8-409B-AFC2-EA25FA08D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531" y="3798178"/>
                  <a:ext cx="502777" cy="52129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/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508A4C2-9126-4481-90D6-41A3CE360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79" y="2926707"/>
                  <a:ext cx="502777" cy="52129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/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7E1EF3A-9855-4C7D-AA34-85392069B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589" y="2907705"/>
                  <a:ext cx="502777" cy="52129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/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4FE10A3-1807-4A45-B480-E1923769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985" y="2907706"/>
                  <a:ext cx="502777" cy="52129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48A500-DBE0-4C66-A872-733903328EEC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3709309" y="2419030"/>
              <a:ext cx="568852" cy="56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661A80-0DFB-4F31-A21A-00DB18326C00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3709309" y="3352658"/>
              <a:ext cx="568852" cy="521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10BF5E-E7AA-4F6B-AE19-EDB57A50C0E0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flipV="1">
              <a:off x="4633678" y="3371658"/>
              <a:ext cx="625331" cy="502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CA1434-6963-4766-9400-7AC4BC442A9E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4633678" y="2419030"/>
              <a:ext cx="625331" cy="584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FB57CD-0F98-428B-82E6-615B267C0F4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5727821" y="3168352"/>
              <a:ext cx="6161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00E98B-0F7D-4F79-A406-E3C1EB349579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 flipV="1">
              <a:off x="6846762" y="3168352"/>
              <a:ext cx="7198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/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FBD0232-AE7E-42C0-93DB-99EF8090A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275" y="4660848"/>
                  <a:ext cx="502777" cy="52129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A1810E-AEEE-4F6F-B177-4549CBA96F0D}"/>
                </a:ext>
              </a:extLst>
            </p:cNvPr>
            <p:cNvCxnSpPr>
              <a:cxnSpLocks/>
              <a:stCxn id="8" idx="5"/>
              <a:endCxn id="18" idx="1"/>
            </p:cNvCxnSpPr>
            <p:nvPr/>
          </p:nvCxnSpPr>
          <p:spPr>
            <a:xfrm>
              <a:off x="4633678" y="4243129"/>
              <a:ext cx="660227" cy="49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EF4BAF-BAE9-42CB-9C1E-D76E5DF932CB}"/>
                </a:ext>
              </a:extLst>
            </p:cNvPr>
            <p:cNvSpPr/>
            <p:nvPr/>
          </p:nvSpPr>
          <p:spPr>
            <a:xfrm>
              <a:off x="4691641" y="2256090"/>
              <a:ext cx="700755" cy="675117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54552C-FDD1-4252-B584-DD1F63CBBC96}"/>
                </a:ext>
              </a:extLst>
            </p:cNvPr>
            <p:cNvSpPr/>
            <p:nvPr/>
          </p:nvSpPr>
          <p:spPr>
            <a:xfrm>
              <a:off x="4691641" y="3978095"/>
              <a:ext cx="700755" cy="682753"/>
            </a:xfrm>
            <a:custGeom>
              <a:avLst/>
              <a:gdLst>
                <a:gd name="connsiteX0" fmla="*/ 700755 w 700755"/>
                <a:gd name="connsiteY0" fmla="*/ 675117 h 675117"/>
                <a:gd name="connsiteX1" fmla="*/ 478565 w 700755"/>
                <a:gd name="connsiteY1" fmla="*/ 153824 h 675117"/>
                <a:gd name="connsiteX2" fmla="*/ 0 w 700755"/>
                <a:gd name="connsiteY2" fmla="*/ 0 h 6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0755" h="675117">
                  <a:moveTo>
                    <a:pt x="700755" y="675117"/>
                  </a:moveTo>
                  <a:cubicBezTo>
                    <a:pt x="648056" y="470730"/>
                    <a:pt x="595357" y="266343"/>
                    <a:pt x="478565" y="153824"/>
                  </a:cubicBezTo>
                  <a:cubicBezTo>
                    <a:pt x="361773" y="41305"/>
                    <a:pt x="180886" y="20652"/>
                    <a:pt x="0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8463D-3DD4-4E2A-822C-35A5CE694879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4455920" y="2495372"/>
              <a:ext cx="0" cy="1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D44D4E-53F5-40B2-905E-DAE74F19EA73}"/>
                </a:ext>
              </a:extLst>
            </p:cNvPr>
            <p:cNvSpPr/>
            <p:nvPr/>
          </p:nvSpPr>
          <p:spPr>
            <a:xfrm>
              <a:off x="7973226" y="2801216"/>
              <a:ext cx="487110" cy="654104"/>
            </a:xfrm>
            <a:custGeom>
              <a:avLst/>
              <a:gdLst>
                <a:gd name="connsiteX0" fmla="*/ 51275 w 487110"/>
                <a:gd name="connsiteY0" fmla="*/ 514552 h 654104"/>
                <a:gd name="connsiteX1" fmla="*/ 367469 w 487110"/>
                <a:gd name="connsiteY1" fmla="*/ 642739 h 654104"/>
                <a:gd name="connsiteX2" fmla="*/ 487110 w 487110"/>
                <a:gd name="connsiteY2" fmla="*/ 258178 h 654104"/>
                <a:gd name="connsiteX3" fmla="*/ 367469 w 487110"/>
                <a:gd name="connsiteY3" fmla="*/ 1805 h 654104"/>
                <a:gd name="connsiteX4" fmla="*/ 0 w 487110"/>
                <a:gd name="connsiteY4" fmla="*/ 164175 h 65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110" h="654104">
                  <a:moveTo>
                    <a:pt x="51275" y="514552"/>
                  </a:moveTo>
                  <a:cubicBezTo>
                    <a:pt x="173052" y="600010"/>
                    <a:pt x="294830" y="685468"/>
                    <a:pt x="367469" y="642739"/>
                  </a:cubicBezTo>
                  <a:cubicBezTo>
                    <a:pt x="440108" y="600010"/>
                    <a:pt x="487110" y="365000"/>
                    <a:pt x="487110" y="258178"/>
                  </a:cubicBezTo>
                  <a:cubicBezTo>
                    <a:pt x="487110" y="151356"/>
                    <a:pt x="448654" y="17472"/>
                    <a:pt x="367469" y="1805"/>
                  </a:cubicBezTo>
                  <a:cubicBezTo>
                    <a:pt x="286284" y="-13862"/>
                    <a:pt x="143142" y="75156"/>
                    <a:pt x="0" y="164175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4A6F02-ED2A-4EA6-B9F1-B5C6C3672E26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800091" y="1632247"/>
              <a:ext cx="478070" cy="418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/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green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8C32B7-7D1A-4A5F-9B98-35C7E14C2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052" y="4758171"/>
                  <a:ext cx="80021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end</a:t>
                </a:r>
              </a:p>
            </p:txBody>
          </p:sp>
        </mc:Choice>
        <mc:Fallback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9024290F-9DAA-4B4D-8974-95853A4CC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2860" y="131750"/>
                <a:ext cx="6552907" cy="2151624"/>
              </a:xfrm>
              <a:blipFill>
                <a:blip r:embed="rId10"/>
                <a:stretch>
                  <a:fillRect l="-931" b="-4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/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!</a:t>
                </a:r>
              </a:p>
              <a:p>
                <a:pPr/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0AFE42-97F2-4283-8FA1-855D817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02" y="2756075"/>
                <a:ext cx="5463653" cy="34163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76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2800" dirty="0"/>
                  <a:t>?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C8D1-AF93-436C-BDED-650D2249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enumeration</a:t>
            </a:r>
          </a:p>
        </p:txBody>
      </p:sp>
    </p:spTree>
    <p:extLst>
      <p:ext uri="{BB962C8B-B14F-4D97-AF65-F5344CB8AC3E}">
        <p14:creationId xmlns:p14="http://schemas.microsoft.com/office/powerpoint/2010/main" val="1056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you compute: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?   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forall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if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	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		endif	</a:t>
                </a:r>
              </a:p>
              <a:p>
                <a:pPr marL="0" indent="0">
                  <a:buNone/>
                </a:pPr>
                <a:r>
                  <a:rPr lang="en-US" sz="2800" dirty="0"/>
                  <a:t>	end</a:t>
                </a:r>
              </a:p>
              <a:p>
                <a:pPr marL="0" indent="0">
                  <a:buNone/>
                </a:pPr>
                <a:r>
                  <a:rPr lang="en-US" sz="2800" dirty="0"/>
                  <a:t>end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6DBE34-E49C-40BD-A910-EA55934FD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117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8CAEF-9268-4141-9313-D4CE732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8807F-B92F-43E4-828F-28A44CE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Backward enumeration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lfp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EE6C8D1-AF93-436C-BDED-650D22498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4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ComputeGFP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75FF36-604A-43FE-AEAB-A83EF264A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988141"/>
                <a:ext cx="11606461" cy="3331375"/>
              </a:xfrm>
              <a:blipFill>
                <a:blip r:embed="rId2"/>
                <a:stretch>
                  <a:fillRect l="-84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ABB1B-4E66-4963-9CB9-E008964A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B48A7-9D4F-4CDD-9084-2F4CEBEC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9160A9-ACBC-4F0C-B719-4BE2582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Fix-points</a:t>
            </a:r>
          </a:p>
        </p:txBody>
      </p:sp>
    </p:spTree>
    <p:extLst>
      <p:ext uri="{BB962C8B-B14F-4D97-AF65-F5344CB8AC3E}">
        <p14:creationId xmlns:p14="http://schemas.microsoft.com/office/powerpoint/2010/main" val="424958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692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646331"/>
              </a:xfrm>
              <a:prstGeom prst="rect">
                <a:avLst/>
              </a:prstGeom>
              <a:blipFill>
                <a:blip r:embed="rId10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535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76B-1D0A-473A-A82F-6BCF218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EB7B5-4115-4DC8-BC80-66F6DE2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3F49F-F684-4B64-A5DF-94853B1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 </a:t>
            </a:r>
            <a:r>
              <a:rPr lang="en-US" dirty="0"/>
              <a:t>green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/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8704-7458-4D8B-A845-34BFDFA7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23" y="315831"/>
                <a:ext cx="6097136" cy="1754326"/>
              </a:xfrm>
              <a:prstGeom prst="rect">
                <a:avLst/>
              </a:prstGeom>
              <a:blipFill>
                <a:blip r:embed="rId2"/>
                <a:stretch>
                  <a:fillRect l="-900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/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FCC193-B14C-4BDF-871A-DF3B2CEC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2170835"/>
                <a:ext cx="502777" cy="5212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/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65BD9A-3642-4F5D-AE0B-560B77F34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6" y="3104463"/>
                <a:ext cx="502777" cy="5212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/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AEEA47-42E3-4175-B9D2-B8390F332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95" y="3994934"/>
                <a:ext cx="502777" cy="5212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/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03C4A5-FD32-4D7A-B3D9-674B0581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3" y="3123463"/>
                <a:ext cx="502777" cy="521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/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80A232-AF85-47EC-99A8-A952AE98F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53" y="3104461"/>
                <a:ext cx="502777" cy="5212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/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A3FFC3-7DC3-4727-AC96-29E52ADE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49" y="3104462"/>
                <a:ext cx="502777" cy="521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976C2F-5596-4209-B69E-48AF42D1B4CE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1344973" y="2615786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32663-E131-4558-811F-185B156CBEA0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1344973" y="3549414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DF60D-C7F2-4C71-BF45-84EC225397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2269342" y="3568414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B2DE8C-61F1-4FE9-B16B-B3247E450D59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269342" y="2615786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984A2F-BEC5-41C9-8F6B-B6CD2A0E1B3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363485" y="3365108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E203DF-F097-426A-81E9-90379B6DAA15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4482426" y="3365108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/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E91B51-5173-4C57-A9DB-48E09534B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939" y="4857604"/>
                <a:ext cx="502777" cy="5212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5D44B0-241D-4A5D-A371-B0DAC4556EB9}"/>
              </a:ext>
            </a:extLst>
          </p:cNvPr>
          <p:cNvCxnSpPr>
            <a:cxnSpLocks/>
            <a:stCxn id="10" idx="5"/>
            <a:endCxn id="20" idx="1"/>
          </p:cNvCxnSpPr>
          <p:nvPr/>
        </p:nvCxnSpPr>
        <p:spPr>
          <a:xfrm>
            <a:off x="2269342" y="4439885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EBC393-36B9-497F-827E-C842F3A44215}"/>
              </a:ext>
            </a:extLst>
          </p:cNvPr>
          <p:cNvSpPr/>
          <p:nvPr/>
        </p:nvSpPr>
        <p:spPr>
          <a:xfrm>
            <a:off x="2327305" y="2452846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EEDFEB-73A6-4DFB-990B-3DD48C902A97}"/>
              </a:ext>
            </a:extLst>
          </p:cNvPr>
          <p:cNvSpPr/>
          <p:nvPr/>
        </p:nvSpPr>
        <p:spPr>
          <a:xfrm>
            <a:off x="2327305" y="4174851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DBCB1-0AE6-4E31-85E6-90A772B29E8E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2091584" y="2692128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259871-4254-4FC8-8A22-1F94FB741F3C}"/>
              </a:ext>
            </a:extLst>
          </p:cNvPr>
          <p:cNvSpPr/>
          <p:nvPr/>
        </p:nvSpPr>
        <p:spPr>
          <a:xfrm>
            <a:off x="5608890" y="2997972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E1CDCD-4987-4124-8FC9-92025116748B}"/>
              </a:ext>
            </a:extLst>
          </p:cNvPr>
          <p:cNvCxnSpPr>
            <a:endCxn id="8" idx="1"/>
          </p:cNvCxnSpPr>
          <p:nvPr/>
        </p:nvCxnSpPr>
        <p:spPr>
          <a:xfrm>
            <a:off x="1435755" y="1829003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/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⊨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9F2EC1-70DC-49A3-B109-CB819571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982" y="2639585"/>
                <a:ext cx="4843950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03FB6A1-A28A-45B8-AFFB-F3DC215F98FB}"/>
              </a:ext>
            </a:extLst>
          </p:cNvPr>
          <p:cNvGrpSpPr/>
          <p:nvPr/>
        </p:nvGrpSpPr>
        <p:grpSpPr>
          <a:xfrm>
            <a:off x="3991707" y="2886287"/>
            <a:ext cx="410040" cy="822240"/>
            <a:chOff x="3991707" y="2886287"/>
            <a:chExt cx="41004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14:cNvPr>
                <p14:cNvContentPartPr/>
                <p14:nvPr/>
              </p14:nvContentPartPr>
              <p14:xfrm>
                <a:off x="3991707" y="2941007"/>
                <a:ext cx="409680" cy="76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88878E-31E5-4829-9779-F98EE815C6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83067" y="2932367"/>
                  <a:ext cx="42732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14:cNvPr>
                <p14:cNvContentPartPr/>
                <p14:nvPr/>
              </p14:nvContentPartPr>
              <p14:xfrm>
                <a:off x="4020507" y="2886287"/>
                <a:ext cx="381240" cy="717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670DAC-0ABB-48A7-9C21-28C356CF7C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1507" y="2877287"/>
                  <a:ext cx="398880" cy="7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14:cNvPr>
              <p14:cNvContentPartPr/>
              <p14:nvPr/>
            </p14:nvContentPartPr>
            <p14:xfrm>
              <a:off x="10262907" y="3145847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8E8459-733F-4019-8C65-3FA9C92217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53907" y="31368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14:cNvPr>
              <p14:cNvContentPartPr/>
              <p14:nvPr/>
            </p14:nvContentPartPr>
            <p14:xfrm>
              <a:off x="10249227" y="3111647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1632D4-9033-44CF-8916-FFD4A36527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0587" y="31026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14:cNvPr>
              <p14:cNvContentPartPr/>
              <p14:nvPr/>
            </p14:nvContentPartPr>
            <p14:xfrm>
              <a:off x="7581267" y="3077447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026B408-7DAE-49DD-8821-525148C969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2267" y="30684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4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state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207737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/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a path formula (defined on next slide)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032A6-69AE-4406-A19D-7C162567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5232802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0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→|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 states and transitions</a:t>
                </a:r>
              </a:p>
              <a:p>
                <a:pPr lvl="1"/>
                <a:r>
                  <a:rPr lang="en-US" dirty="0"/>
                  <a:t>Linear in the size of the formula</a:t>
                </a:r>
              </a:p>
              <a:p>
                <a:endParaRPr lang="en-US" dirty="0"/>
              </a:p>
              <a:p>
                <a:r>
                  <a:rPr lang="en-US" dirty="0"/>
                  <a:t>Note that LTL is exponential in the size of the formula, but CTL formulas are provably longer than LTL formulas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731454-C37F-41A2-8071-F9F739CDB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CBAD-71A4-4638-88BD-81BC9C6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76B18-4A9C-49FB-9275-F1804659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65A52-4283-4ED9-90AD-E32B0063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976437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C611-D75A-4669-AD36-0F1D207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62BB-BCE6-4D71-ACA2-E327612E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E10E68-8B06-448B-9B06-B3A6D522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state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Some atomic prop.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Negation of LTL formula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Conjunction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Disjunction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∀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C7B37D3-C903-4FEE-8270-1E699E06E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788266"/>
                  </p:ext>
                </p:extLst>
              </p:nvPr>
            </p:nvGraphicFramePr>
            <p:xfrm>
              <a:off x="166680" y="1044746"/>
              <a:ext cx="11332367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169696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76007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544004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5842660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01429" r="-870313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198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198592" r="-870313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The formula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310813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02857" r="-870313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02857" r="-165292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02857" r="-313" b="-4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30377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397183" r="-870313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397183" r="-165292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397183" r="-313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668045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504286" r="-870313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504286" r="-165292" b="-2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504286" r="-313" b="-2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980149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604286" r="-870313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4983" t="-604286" r="-165292" b="-19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56" t="-604286" r="-313" b="-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38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808197" r="-87031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808197" r="-1215748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All paths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" t="-791429" r="-87031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969" t="-791429" r="-121574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path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Exists a path starting from this state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9528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73310-FE9D-4C77-8244-28AAC4C4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17851-48C3-47BF-B3C9-7C03B2E3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E72B9-897C-4BBF-BFD6-439C75A6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path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CC9F42E-4791-4389-AADC-E10988089C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2492122"/>
                  </p:ext>
                </p:extLst>
              </p:nvPr>
            </p:nvGraphicFramePr>
            <p:xfrm>
              <a:off x="227495" y="1034648"/>
              <a:ext cx="11638272" cy="3760084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01429" r="-871066" b="-6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8315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198592" r="-871066" b="-585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328653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02857" r="-871066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27518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397183" r="-871066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397183" r="-120992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397183" r="-165494" b="-387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397183" r="-305" b="-387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88333" r="-87106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88333" r="-120992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88333" r="-165494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88333" r="-305" b="-35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590000" r="-87106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145" t="-590000" r="-120992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590000" r="-165494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590000" r="-305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680282" r="-871066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680282" r="-165494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680282" r="-305" b="-1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" t="-791429" r="-871066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9" t="-791429" r="-165494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4010" t="-791429" r="-305" b="-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377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do not need to “couple” a path quantifier and a temporal operator!</a:t>
                </a:r>
              </a:p>
              <a:p>
                <a:endParaRPr lang="en-US" dirty="0"/>
              </a:p>
              <a:p>
                <a:r>
                  <a:rPr lang="en-US" dirty="0"/>
                  <a:t>Examples of CTL* formulas: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D98356-296A-41DF-B292-943EB8CF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2ABF8-0204-4902-9795-F607B440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9198-E083-480B-B3F7-96ED9C6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BD27DD-7814-4F64-82AA-B61CDC4C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</a:t>
            </a:r>
          </a:p>
        </p:txBody>
      </p:sp>
    </p:spTree>
    <p:extLst>
      <p:ext uri="{BB962C8B-B14F-4D97-AF65-F5344CB8AC3E}">
        <p14:creationId xmlns:p14="http://schemas.microsoft.com/office/powerpoint/2010/main" val="382588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 is no equivalent LTL or CTL formula</a:t>
                </a:r>
              </a:p>
              <a:p>
                <a:endParaRPr lang="en-US" dirty="0"/>
              </a:p>
              <a:p>
                <a:r>
                  <a:rPr lang="en-US" dirty="0"/>
                  <a:t>Simple proof: the first cannot be expressed in CTL, the second cannot be expressed in LTL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B79EEA-56C0-4B21-9FE5-620E12FBD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F5C02-E343-4313-B86B-D1F3BD0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54C0-4943-4010-900A-2EACFCBF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DF7AD1-40E1-4D47-9DCC-0BAFB837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is more expressive than LTL or CTL</a:t>
            </a:r>
          </a:p>
        </p:txBody>
      </p:sp>
    </p:spTree>
    <p:extLst>
      <p:ext uri="{BB962C8B-B14F-4D97-AF65-F5344CB8AC3E}">
        <p14:creationId xmlns:p14="http://schemas.microsoft.com/office/powerpoint/2010/main" val="391937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 idea: use CTL-style backward model checking algorithm </a:t>
                </a:r>
              </a:p>
              <a:p>
                <a:endParaRPr lang="en-US" dirty="0"/>
              </a:p>
              <a:p>
                <a:r>
                  <a:rPr lang="en-US" dirty="0"/>
                  <a:t>Replace maximal proper state </a:t>
                </a:r>
                <a:r>
                  <a:rPr lang="en-US" dirty="0" err="1"/>
                  <a:t>subformulae</a:t>
                </a:r>
                <a:r>
                  <a:rPr lang="en-US" dirty="0"/>
                  <a:t> by fresh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𝐀𝐆𝐄𝐅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Maximal proper state </a:t>
                </a:r>
                <a:r>
                  <a:rPr lang="en-US" dirty="0" err="1"/>
                  <a:t>subformuale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So, we are now model checking: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model check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we need to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which we can check using an LTL model checker!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D6DF852-71EE-45D8-8184-B958A300C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149EA-B292-4619-B09F-A99B833C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143D-4372-477A-81BE-D9774076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86A012-DC2C-44C9-A5A7-E7EF86DE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82003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Linear in the size of the LTS</a:t>
                </a:r>
              </a:p>
              <a:p>
                <a:pPr lvl="1"/>
                <a:r>
                  <a:rPr lang="en-US" dirty="0"/>
                  <a:t>Exponential in the size of the formula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B6EB0B-72F8-44ED-B533-756F1B7B2C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B87C3-84EC-433D-9B5B-585BAE64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5280-297A-4A1C-8B23-AE243547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B2B5CC-672D-4433-9968-2E1D2602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CTL* model checking time complexity </a:t>
            </a:r>
          </a:p>
        </p:txBody>
      </p:sp>
    </p:spTree>
    <p:extLst>
      <p:ext uri="{BB962C8B-B14F-4D97-AF65-F5344CB8AC3E}">
        <p14:creationId xmlns:p14="http://schemas.microsoft.com/office/powerpoint/2010/main" val="391627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Syntax: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Atomic proposition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any formula </a:t>
                </a:r>
                <a:r>
                  <a:rPr lang="en-US" i="1" dirty="0"/>
                  <a:t>syntactically monotone </a:t>
                </a:r>
                <a:r>
                  <a:rPr lang="en-US" dirty="0"/>
                  <a:t>in the propositional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Syntactically monotone: All occurrences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000" dirty="0"/>
                  <a:t> fall under an even number of negations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D36D3D-0B6D-48E6-BE74-F24680694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03CFF-CE13-415F-A167-269C48CA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DA7AD-4234-4A8F-99FB-8592A43E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8014-791B-48D2-BEEB-1EA6DBF5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820221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is the least fixpoint operator</a:t>
                </a:r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etc. can be derived. E.g.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≡¬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Another important derived operator: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: greatest fixpoint operator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(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929086-A421-4D0E-8426-3E7BE6012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3DE02-683A-44C2-A159-35F9DB61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2C34-F6B5-4187-AAF7-9009BDBD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22ED83-C04E-41C4-BA3B-1F8C9F0F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calculus</a:t>
            </a:r>
          </a:p>
        </p:txBody>
      </p:sp>
    </p:spTree>
    <p:extLst>
      <p:ext uri="{BB962C8B-B14F-4D97-AF65-F5344CB8AC3E}">
        <p14:creationId xmlns:p14="http://schemas.microsoft.com/office/powerpoint/2010/main" val="29117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A9997-0A14-4931-BFBA-F29EC1B1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81ED-DF91-40C0-A1C9-0D9A5063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</p:spPr>
            <p:txBody>
              <a:bodyPr/>
              <a:lstStyle/>
              <a:p>
                <a:r>
                  <a:rPr lang="en-US" dirty="0"/>
                  <a:t>CTL syntax: path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21A2BE1-14D5-45CA-9CF7-6BB49FEF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0" y="73907"/>
                <a:ext cx="11699087" cy="542867"/>
              </a:xfrm>
              <a:blipFill>
                <a:blip r:embed="rId2"/>
                <a:stretch>
                  <a:fillRect l="-1303" t="-22472" b="-3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next-time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</a:t>
                          </a:r>
                          <a:r>
                            <a:rPr lang="en-US" sz="160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 the next time-step</a:t>
                          </a:r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2623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always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box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always holds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b="1" smtClean="0"/>
                                  <m:t>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eventually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finally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diamond</a:t>
                          </a:r>
                          <a:r>
                            <a:rPr lang="en-US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</a:t>
                          </a:r>
                          <a:r>
                            <a:rPr lang="en-US" sz="1600" b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eventually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holds until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becomes 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weak-until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From now, either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holds forever, 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until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E3B5E7E-D498-4DEC-8C78-9EE18B129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327620"/>
                  </p:ext>
                </p:extLst>
              </p:nvPr>
            </p:nvGraphicFramePr>
            <p:xfrm>
              <a:off x="227495" y="1955872"/>
              <a:ext cx="11638272" cy="247483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201271">
                      <a:extLst>
                        <a:ext uri="{9D8B030D-6E8A-4147-A177-3AD203B41FA5}">
                          <a16:colId xmlns:a16="http://schemas.microsoft.com/office/drawing/2014/main" val="3906314371"/>
                        </a:ext>
                      </a:extLst>
                    </a:gridCol>
                    <a:gridCol w="796954">
                      <a:extLst>
                        <a:ext uri="{9D8B030D-6E8A-4147-A177-3AD203B41FA5}">
                          <a16:colId xmlns:a16="http://schemas.microsoft.com/office/drawing/2014/main" val="835596688"/>
                        </a:ext>
                      </a:extLst>
                    </a:gridCol>
                    <a:gridCol w="3639671">
                      <a:extLst>
                        <a:ext uri="{9D8B030D-6E8A-4147-A177-3AD203B41FA5}">
                          <a16:colId xmlns:a16="http://schemas.microsoft.com/office/drawing/2014/main" val="1467130356"/>
                        </a:ext>
                      </a:extLst>
                    </a:gridCol>
                    <a:gridCol w="6000376">
                      <a:extLst>
                        <a:ext uri="{9D8B030D-6E8A-4147-A177-3AD203B41FA5}">
                          <a16:colId xmlns:a16="http://schemas.microsoft.com/office/drawing/2014/main" val="364116992"/>
                        </a:ext>
                      </a:extLst>
                    </a:gridCol>
                  </a:tblGrid>
                  <a:tr h="395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How it is usually read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Informal 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398492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101429" r="-871066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101429" r="-120992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101429" r="-165494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101429" r="-305" b="-39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34049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31148" r="-871066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31148" r="-120992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31148" r="-165494" b="-3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31148" r="-305" b="-354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742059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288571" r="-871066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145" t="-288571" r="-120992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288571" r="-165494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288571" r="-305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172041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383099" r="-871066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383099" r="-165494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383099" r="-305" b="-105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3647958"/>
                      </a:ext>
                    </a:extLst>
                  </a:tr>
                  <a:tr h="428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" t="-490000" r="-87106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109" t="-490000" r="-165494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010" t="-490000" r="-305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8478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/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Important: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are state formulas, not path formulas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57B9D-8CF1-4038-9506-A887FF881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5" y="1150659"/>
                <a:ext cx="8186057" cy="461665"/>
              </a:xfrm>
              <a:prstGeom prst="rect">
                <a:avLst/>
              </a:prstGeom>
              <a:blipFill>
                <a:blip r:embed="rId4"/>
                <a:stretch>
                  <a:fillRect l="-11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83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valid CTL formula is a state formula</a:t>
                </a:r>
              </a:p>
              <a:p>
                <a:r>
                  <a:rPr lang="en-US" dirty="0"/>
                  <a:t>Examples: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next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there is a path, where along all states,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along all paths, starting in every state, there is a path where at some future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true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FAB03-7041-4359-AD47-7AD0A39E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2" y="777838"/>
            <a:ext cx="7482191" cy="1885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CTL formulae are properties of trees or the computation tree representing states and paths of a transition system</a:t>
            </a:r>
          </a:p>
          <a:p>
            <a:r>
              <a:rPr lang="en-US" dirty="0"/>
              <a:t>Computation tree: infinite tree obtained by </a:t>
            </a:r>
            <a:r>
              <a:rPr lang="en-US" i="1" dirty="0"/>
              <a:t>unrolling</a:t>
            </a:r>
            <a:r>
              <a:rPr lang="en-US" dirty="0"/>
              <a:t> all possible transitions of an 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7C3FD-5AF4-4846-B36E-ED5E570F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3903-C895-40F7-A639-746F65AC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2925" y="5754833"/>
            <a:ext cx="1085187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61F39-1C52-4238-90B9-E8508A37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computation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/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F428FE-0066-47F4-B5C1-6E269D1C6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2947568"/>
                <a:ext cx="740229" cy="70757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/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131C9C0-0D6E-4326-BA1C-D49119E3E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8" y="4550226"/>
                <a:ext cx="740229" cy="7075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/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AF3497D-1B3C-4242-903C-5182FFD4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0" y="4550227"/>
                <a:ext cx="740229" cy="70757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/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076B37-63E7-44B9-81D4-62758119F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1" y="2947569"/>
                <a:ext cx="740229" cy="70757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BC2B70-C830-4F37-BB50-18CAC2F8895A}"/>
              </a:ext>
            </a:extLst>
          </p:cNvPr>
          <p:cNvCxnSpPr>
            <a:cxnSpLocks/>
            <a:stCxn id="6" idx="5"/>
            <a:endCxn id="7" idx="7"/>
          </p:cNvCxnSpPr>
          <p:nvPr/>
        </p:nvCxnSpPr>
        <p:spPr>
          <a:xfrm>
            <a:off x="936623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75A39-67CD-4F73-9703-5B44828791D3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045027" y="3301355"/>
            <a:ext cx="100148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9AC8E-04A0-4DBF-8B14-A0F8A0ACD5D1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936623" y="3551520"/>
            <a:ext cx="1218292" cy="11023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F5536-0D6F-40B5-85D6-A74063070EFD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2416625" y="3655142"/>
            <a:ext cx="1" cy="89508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BD43AD-4128-49A5-B0D7-3EBCE32CE881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1045027" y="4904013"/>
            <a:ext cx="10014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/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D5262AD-D7FF-4EEF-A6F9-65FB0DAFA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42" y="5445312"/>
                <a:ext cx="740229" cy="70757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B78A2E-AE47-4E08-88ED-D8A12F3CB5B6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678335" y="5154178"/>
            <a:ext cx="293011" cy="39475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0B890BF-C030-4DB5-BB2D-131CB73569E1}"/>
              </a:ext>
            </a:extLst>
          </p:cNvPr>
          <p:cNvCxnSpPr>
            <a:stCxn id="9" idx="7"/>
            <a:endCxn id="9" idx="6"/>
          </p:cNvCxnSpPr>
          <p:nvPr/>
        </p:nvCxnSpPr>
        <p:spPr>
          <a:xfrm rot="16200000" flipH="1">
            <a:off x="2607455" y="3122071"/>
            <a:ext cx="250165" cy="108404"/>
          </a:xfrm>
          <a:prstGeom prst="curvedConnector4">
            <a:avLst>
              <a:gd name="adj1" fmla="val -58827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5567FA12-54C8-48B9-9453-61CF806827B4}"/>
              </a:ext>
            </a:extLst>
          </p:cNvPr>
          <p:cNvCxnSpPr>
            <a:stCxn id="8" idx="7"/>
            <a:endCxn id="8" idx="6"/>
          </p:cNvCxnSpPr>
          <p:nvPr/>
        </p:nvCxnSpPr>
        <p:spPr>
          <a:xfrm rot="16200000" flipH="1">
            <a:off x="2607454" y="4724729"/>
            <a:ext cx="250165" cy="108404"/>
          </a:xfrm>
          <a:prstGeom prst="curvedConnector4">
            <a:avLst>
              <a:gd name="adj1" fmla="val -37070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75D0B56F-D33C-4C93-AC37-FDCAB432420B}"/>
              </a:ext>
            </a:extLst>
          </p:cNvPr>
          <p:cNvCxnSpPr>
            <a:stCxn id="24" idx="7"/>
            <a:endCxn id="24" idx="6"/>
          </p:cNvCxnSpPr>
          <p:nvPr/>
        </p:nvCxnSpPr>
        <p:spPr>
          <a:xfrm rot="16200000" flipH="1">
            <a:off x="3423886" y="5619814"/>
            <a:ext cx="250165" cy="108404"/>
          </a:xfrm>
          <a:prstGeom prst="curvedConnector4">
            <a:avLst>
              <a:gd name="adj1" fmla="val -54476"/>
              <a:gd name="adj2" fmla="val 310878"/>
            </a:avLst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42EA88-BE07-481E-8549-BDA09E743CB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V="1">
            <a:off x="413202" y="3551519"/>
            <a:ext cx="0" cy="110232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/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6D8A7B-2D8B-4893-AC89-05ECD2D4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7" y="2635399"/>
                <a:ext cx="5881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/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2DFF00-47F6-44BC-B6B9-BFD64024E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4" y="2621739"/>
                <a:ext cx="7078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/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9A9CB-1F0D-4009-8A45-29E50C4C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033" y="5024170"/>
                <a:ext cx="333853" cy="369332"/>
              </a:xfrm>
              <a:prstGeom prst="rect">
                <a:avLst/>
              </a:prstGeom>
              <a:blipFill>
                <a:blip r:embed="rId9"/>
                <a:stretch>
                  <a:fillRect r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/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557D50-2B58-422C-8B5B-5C11AA6A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410" y="5208836"/>
                <a:ext cx="707885" cy="369332"/>
              </a:xfrm>
              <a:prstGeom prst="rect">
                <a:avLst/>
              </a:prstGeom>
              <a:blipFill>
                <a:blip r:embed="rId10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/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868DC19-F71E-4D37-A4BA-31A8F4BCB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2" y="5185077"/>
                <a:ext cx="7078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37C65A0-7412-42EA-B453-DD72156222B4}"/>
              </a:ext>
            </a:extLst>
          </p:cNvPr>
          <p:cNvCxnSpPr>
            <a:cxnSpLocks/>
            <a:stCxn id="100" idx="3"/>
            <a:endCxn id="107" idx="7"/>
          </p:cNvCxnSpPr>
          <p:nvPr/>
        </p:nvCxnSpPr>
        <p:spPr>
          <a:xfrm flipH="1">
            <a:off x="6532732" y="2124549"/>
            <a:ext cx="1590561" cy="59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BBF7FF6-4E86-4AC5-BA56-6894E668AAE0}"/>
              </a:ext>
            </a:extLst>
          </p:cNvPr>
          <p:cNvCxnSpPr>
            <a:cxnSpLocks/>
            <a:stCxn id="100" idx="5"/>
            <a:endCxn id="111" idx="1"/>
          </p:cNvCxnSpPr>
          <p:nvPr/>
        </p:nvCxnSpPr>
        <p:spPr>
          <a:xfrm>
            <a:off x="8381925" y="2124549"/>
            <a:ext cx="1742992" cy="59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5AA5DBB-0692-496F-A61C-2DA1B36D8FC0}"/>
              </a:ext>
            </a:extLst>
          </p:cNvPr>
          <p:cNvCxnSpPr>
            <a:cxnSpLocks/>
            <a:stCxn id="107" idx="3"/>
            <a:endCxn id="117" idx="7"/>
          </p:cNvCxnSpPr>
          <p:nvPr/>
        </p:nvCxnSpPr>
        <p:spPr>
          <a:xfrm flipH="1">
            <a:off x="5784286" y="2973776"/>
            <a:ext cx="489814" cy="48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B750055-3465-44F5-B639-BC84A8910FB1}"/>
              </a:ext>
            </a:extLst>
          </p:cNvPr>
          <p:cNvCxnSpPr>
            <a:cxnSpLocks/>
            <a:stCxn id="107" idx="5"/>
            <a:endCxn id="121" idx="1"/>
          </p:cNvCxnSpPr>
          <p:nvPr/>
        </p:nvCxnSpPr>
        <p:spPr>
          <a:xfrm>
            <a:off x="6532732" y="2973776"/>
            <a:ext cx="429669" cy="43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/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06E3B0C-F59E-4EB7-9E30-231A4E5D9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29" y="1812353"/>
                <a:ext cx="365760" cy="365760"/>
              </a:xfrm>
              <a:prstGeom prst="ellipse">
                <a:avLst/>
              </a:prstGeom>
              <a:blipFill>
                <a:blip r:embed="rId1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/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E3B559E-8010-4037-900D-E9FA5B0B2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36" y="2661580"/>
                <a:ext cx="365760" cy="36576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/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4B3E83-0004-4AA0-80E4-2071117A5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353" y="2668985"/>
                <a:ext cx="365760" cy="36576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/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640D0B-5861-47B2-93B8-96FFB046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90" y="3400579"/>
                <a:ext cx="365760" cy="365760"/>
              </a:xfrm>
              <a:prstGeom prst="ellipse">
                <a:avLst/>
              </a:prstGeom>
              <a:blipFill>
                <a:blip r:embed="rId1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/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2DAD2C-DAB8-4B63-9C09-DB260B8D5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37" y="3359427"/>
                <a:ext cx="365760" cy="36576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/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29CC96E-A1F7-43D9-9DBC-1352A8DAC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3382655"/>
                <a:ext cx="365760" cy="36576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5592C14-0873-454C-9740-E112BFDD4EBB}"/>
              </a:ext>
            </a:extLst>
          </p:cNvPr>
          <p:cNvCxnSpPr>
            <a:cxnSpLocks/>
            <a:stCxn id="111" idx="5"/>
            <a:endCxn id="124" idx="1"/>
          </p:cNvCxnSpPr>
          <p:nvPr/>
        </p:nvCxnSpPr>
        <p:spPr>
          <a:xfrm>
            <a:off x="10383549" y="2981181"/>
            <a:ext cx="556596" cy="45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B94A8B-D8F9-4FA8-97E2-1F83FB6B309A}"/>
              </a:ext>
            </a:extLst>
          </p:cNvPr>
          <p:cNvCxnSpPr>
            <a:cxnSpLocks/>
            <a:stCxn id="111" idx="3"/>
            <a:endCxn id="161" idx="7"/>
          </p:cNvCxnSpPr>
          <p:nvPr/>
        </p:nvCxnSpPr>
        <p:spPr>
          <a:xfrm flipH="1">
            <a:off x="8887859" y="2981181"/>
            <a:ext cx="1237058" cy="41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/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A75CB71-3805-474E-B689-12D9EF449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34" y="4358940"/>
                <a:ext cx="365760" cy="36576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/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1DB4DC-3742-49D8-AF95-5A135E366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96" y="4358940"/>
                <a:ext cx="365760" cy="365760"/>
              </a:xfrm>
              <a:prstGeom prst="ellipse">
                <a:avLst/>
              </a:prstGeom>
              <a:blipFill>
                <a:blip r:embed="rId19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5A5B765-DE22-45C8-8601-4250384F42AF}"/>
              </a:ext>
            </a:extLst>
          </p:cNvPr>
          <p:cNvCxnSpPr>
            <a:cxnSpLocks/>
            <a:stCxn id="117" idx="3"/>
            <a:endCxn id="137" idx="0"/>
          </p:cNvCxnSpPr>
          <p:nvPr/>
        </p:nvCxnSpPr>
        <p:spPr>
          <a:xfrm flipH="1">
            <a:off x="4841314" y="3712775"/>
            <a:ext cx="68434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71D4C8-9005-4482-A218-C6891970F241}"/>
              </a:ext>
            </a:extLst>
          </p:cNvPr>
          <p:cNvCxnSpPr>
            <a:cxnSpLocks/>
            <a:stCxn id="117" idx="5"/>
            <a:endCxn id="138" idx="0"/>
          </p:cNvCxnSpPr>
          <p:nvPr/>
        </p:nvCxnSpPr>
        <p:spPr>
          <a:xfrm>
            <a:off x="5784286" y="3712775"/>
            <a:ext cx="53890" cy="6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/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4A7055D-3C02-4E0A-A4F9-B217990D4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61" y="4362153"/>
                <a:ext cx="365760" cy="365760"/>
              </a:xfrm>
              <a:prstGeom prst="ellipse">
                <a:avLst/>
              </a:prstGeom>
              <a:blipFill>
                <a:blip r:embed="rId20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/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77DCE7A-9E81-4ED3-B52F-39BCF8B4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32" y="4362153"/>
                <a:ext cx="365760" cy="365760"/>
              </a:xfrm>
              <a:prstGeom prst="ellipse">
                <a:avLst/>
              </a:prstGeom>
              <a:blipFill>
                <a:blip r:embed="rId2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8CF0252-2797-453F-9A07-194C8F7A50D5}"/>
              </a:ext>
            </a:extLst>
          </p:cNvPr>
          <p:cNvCxnSpPr>
            <a:cxnSpLocks/>
            <a:stCxn id="121" idx="3"/>
            <a:endCxn id="149" idx="0"/>
          </p:cNvCxnSpPr>
          <p:nvPr/>
        </p:nvCxnSpPr>
        <p:spPr>
          <a:xfrm flipH="1">
            <a:off x="6715612" y="367162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F903187-FB18-4A8C-89B9-7E39BDC23DE7}"/>
              </a:ext>
            </a:extLst>
          </p:cNvPr>
          <p:cNvCxnSpPr>
            <a:cxnSpLocks/>
            <a:stCxn id="121" idx="5"/>
            <a:endCxn id="148" idx="0"/>
          </p:cNvCxnSpPr>
          <p:nvPr/>
        </p:nvCxnSpPr>
        <p:spPr>
          <a:xfrm>
            <a:off x="7221033" y="367162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/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FB15FC6-ED21-4714-AA37-16803129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63" y="3342557"/>
                <a:ext cx="365760" cy="365760"/>
              </a:xfrm>
              <a:prstGeom prst="ellipse">
                <a:avLst/>
              </a:prstGeom>
              <a:blipFill>
                <a:blip r:embed="rId22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/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D039E63-866A-475D-B401-55B51AF80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687" y="4345283"/>
                <a:ext cx="365760" cy="36576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/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980943B-2853-4631-A7AD-B2D144B03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558" y="4345283"/>
                <a:ext cx="365760" cy="36576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F8287B7-77DA-42BB-9D85-3AD4D3E66929}"/>
              </a:ext>
            </a:extLst>
          </p:cNvPr>
          <p:cNvCxnSpPr>
            <a:cxnSpLocks/>
            <a:stCxn id="161" idx="3"/>
            <a:endCxn id="163" idx="0"/>
          </p:cNvCxnSpPr>
          <p:nvPr/>
        </p:nvCxnSpPr>
        <p:spPr>
          <a:xfrm flipH="1">
            <a:off x="8382438" y="3654753"/>
            <a:ext cx="246789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75A6C1B-8EB8-46D7-9007-3AC18E861981}"/>
              </a:ext>
            </a:extLst>
          </p:cNvPr>
          <p:cNvCxnSpPr>
            <a:cxnSpLocks/>
            <a:stCxn id="161" idx="5"/>
            <a:endCxn id="162" idx="0"/>
          </p:cNvCxnSpPr>
          <p:nvPr/>
        </p:nvCxnSpPr>
        <p:spPr>
          <a:xfrm>
            <a:off x="8887859" y="3654753"/>
            <a:ext cx="366708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/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CB0B3B6-6DEF-40C9-A7DA-6CF3FDA11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69" y="4360883"/>
                <a:ext cx="365760" cy="36576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/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BC3B287-1662-4909-B19E-D4CF770DC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581" y="4339373"/>
                <a:ext cx="365760" cy="36576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/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57DD0DA-B8DC-4DB6-A9C6-B961A472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615" y="4350912"/>
                <a:ext cx="365760" cy="365760"/>
              </a:xfrm>
              <a:prstGeom prst="ellipse">
                <a:avLst/>
              </a:prstGeom>
              <a:blipFill>
                <a:blip r:embed="rId27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A3402F3-B358-4DC8-A641-E3DAD4D0B672}"/>
              </a:ext>
            </a:extLst>
          </p:cNvPr>
          <p:cNvCxnSpPr>
            <a:cxnSpLocks/>
            <a:stCxn id="124" idx="5"/>
            <a:endCxn id="169" idx="1"/>
          </p:cNvCxnSpPr>
          <p:nvPr/>
        </p:nvCxnSpPr>
        <p:spPr>
          <a:xfrm>
            <a:off x="11198777" y="3694851"/>
            <a:ext cx="539402" cy="70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41DDC94-8DAE-4EC6-9EBB-261D1B680416}"/>
              </a:ext>
            </a:extLst>
          </p:cNvPr>
          <p:cNvCxnSpPr>
            <a:cxnSpLocks/>
            <a:stCxn id="124" idx="4"/>
            <a:endCxn id="168" idx="0"/>
          </p:cNvCxnSpPr>
          <p:nvPr/>
        </p:nvCxnSpPr>
        <p:spPr>
          <a:xfrm>
            <a:off x="11069461" y="3748415"/>
            <a:ext cx="0" cy="59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58F991-DAED-4E12-9700-0CC89332F92C}"/>
              </a:ext>
            </a:extLst>
          </p:cNvPr>
          <p:cNvCxnSpPr>
            <a:cxnSpLocks/>
            <a:stCxn id="124" idx="3"/>
            <a:endCxn id="167" idx="0"/>
          </p:cNvCxnSpPr>
          <p:nvPr/>
        </p:nvCxnSpPr>
        <p:spPr>
          <a:xfrm flipH="1">
            <a:off x="10383549" y="3694851"/>
            <a:ext cx="556596" cy="66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F1DA243-97BE-48BF-BDA3-5B6F8165E834}"/>
              </a:ext>
            </a:extLst>
          </p:cNvPr>
          <p:cNvCxnSpPr>
            <a:cxnSpLocks/>
            <a:stCxn id="137" idx="3"/>
            <a:endCxn id="182" idx="7"/>
          </p:cNvCxnSpPr>
          <p:nvPr/>
        </p:nvCxnSpPr>
        <p:spPr>
          <a:xfrm flipH="1">
            <a:off x="4559946" y="4671136"/>
            <a:ext cx="152052" cy="49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E4F57F2-4616-4CA7-A0DF-F8324D4CBC36}"/>
              </a:ext>
            </a:extLst>
          </p:cNvPr>
          <p:cNvCxnSpPr>
            <a:cxnSpLocks/>
            <a:stCxn id="137" idx="5"/>
            <a:endCxn id="183" idx="0"/>
          </p:cNvCxnSpPr>
          <p:nvPr/>
        </p:nvCxnSpPr>
        <p:spPr>
          <a:xfrm>
            <a:off x="4970630" y="4671136"/>
            <a:ext cx="137956" cy="441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/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3F7036-B6D8-4790-B58B-4D185096D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50" y="5112364"/>
                <a:ext cx="365760" cy="365760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/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5DBD505-D68E-4B8A-8DC9-670052FAC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06" y="5112364"/>
                <a:ext cx="365760" cy="365760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/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6F5477E-52A7-40C4-8E3F-B6E4F9AF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459" y="5089200"/>
                <a:ext cx="365760" cy="365760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/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1415DFBF-B9FF-4B37-BAEF-5AFB8A520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16" y="5112256"/>
                <a:ext cx="365760" cy="365760"/>
              </a:xfrm>
              <a:prstGeom prst="ellipse">
                <a:avLst/>
              </a:prstGeom>
              <a:blipFill>
                <a:blip r:embed="rId31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BC8979-3977-4FAA-8A65-9180B7EA20B6}"/>
              </a:ext>
            </a:extLst>
          </p:cNvPr>
          <p:cNvCxnSpPr>
            <a:cxnSpLocks/>
            <a:stCxn id="138" idx="5"/>
            <a:endCxn id="188" idx="0"/>
          </p:cNvCxnSpPr>
          <p:nvPr/>
        </p:nvCxnSpPr>
        <p:spPr>
          <a:xfrm>
            <a:off x="5967492" y="4671136"/>
            <a:ext cx="213847" cy="41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92C6CECC-0469-4377-B5B0-E8B23FB21E60}"/>
              </a:ext>
            </a:extLst>
          </p:cNvPr>
          <p:cNvCxnSpPr>
            <a:cxnSpLocks/>
            <a:stCxn id="138" idx="3"/>
            <a:endCxn id="189" idx="0"/>
          </p:cNvCxnSpPr>
          <p:nvPr/>
        </p:nvCxnSpPr>
        <p:spPr>
          <a:xfrm flipH="1">
            <a:off x="5655296" y="4671136"/>
            <a:ext cx="53564" cy="4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/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EE1E2D4-CD4C-4D4D-B6AE-BA922F3B9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18" y="5091356"/>
                <a:ext cx="369387" cy="36576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/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AD0CB8E-3CF9-4502-BD84-776D5C308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04" y="5069848"/>
                <a:ext cx="369387" cy="365760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36B0A39-0A88-4453-9582-23927ACDDF69}"/>
              </a:ext>
            </a:extLst>
          </p:cNvPr>
          <p:cNvCxnSpPr>
            <a:cxnSpLocks/>
            <a:stCxn id="149" idx="5"/>
            <a:endCxn id="197" idx="0"/>
          </p:cNvCxnSpPr>
          <p:nvPr/>
        </p:nvCxnSpPr>
        <p:spPr>
          <a:xfrm>
            <a:off x="6844928" y="4674349"/>
            <a:ext cx="189984" cy="41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AA2CBDD2-8C9B-40AE-B99B-1E471D4BB0D1}"/>
              </a:ext>
            </a:extLst>
          </p:cNvPr>
          <p:cNvCxnSpPr>
            <a:cxnSpLocks/>
            <a:stCxn id="149" idx="3"/>
            <a:endCxn id="198" idx="0"/>
          </p:cNvCxnSpPr>
          <p:nvPr/>
        </p:nvCxnSpPr>
        <p:spPr>
          <a:xfrm>
            <a:off x="6586296" y="4674349"/>
            <a:ext cx="15102" cy="39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/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40940DF-8354-48BC-B354-F74B5DA87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036" y="5083351"/>
                <a:ext cx="365760" cy="365760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/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621987-378B-4CDF-8A38-7CF30BCC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227" y="5076877"/>
                <a:ext cx="365760" cy="365760"/>
              </a:xfrm>
              <a:prstGeom prst="ellipse">
                <a:avLst/>
              </a:prstGeom>
              <a:blipFill>
                <a:blip r:embed="rId35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/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ln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A8093B-8726-4D78-86FE-5EDDA3B15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150" y="5067785"/>
                <a:ext cx="365760" cy="365760"/>
              </a:xfrm>
              <a:prstGeom prst="ellipse">
                <a:avLst/>
              </a:prstGeom>
              <a:blipFill>
                <a:blip r:embed="rId36"/>
                <a:stretch>
                  <a:fillRect l="-1613"/>
                </a:stretch>
              </a:blipFill>
              <a:ln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CF99552-8340-43AC-BB88-1406741B3AF5}"/>
              </a:ext>
            </a:extLst>
          </p:cNvPr>
          <p:cNvCxnSpPr>
            <a:cxnSpLocks/>
            <a:stCxn id="148" idx="3"/>
            <a:endCxn id="207" idx="0"/>
          </p:cNvCxnSpPr>
          <p:nvPr/>
        </p:nvCxnSpPr>
        <p:spPr>
          <a:xfrm flipH="1">
            <a:off x="7433916" y="4674349"/>
            <a:ext cx="24509" cy="40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FE6BBFC-813D-4D98-A141-1363E6F95F00}"/>
              </a:ext>
            </a:extLst>
          </p:cNvPr>
          <p:cNvCxnSpPr>
            <a:cxnSpLocks/>
            <a:stCxn id="148" idx="4"/>
            <a:endCxn id="208" idx="1"/>
          </p:cNvCxnSpPr>
          <p:nvPr/>
        </p:nvCxnSpPr>
        <p:spPr>
          <a:xfrm>
            <a:off x="7587741" y="4727913"/>
            <a:ext cx="114050" cy="40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63EBABA-3E50-466F-BC24-AD4266549D54}"/>
              </a:ext>
            </a:extLst>
          </p:cNvPr>
          <p:cNvCxnSpPr>
            <a:cxnSpLocks/>
            <a:stCxn id="148" idx="5"/>
            <a:endCxn id="209" idx="1"/>
          </p:cNvCxnSpPr>
          <p:nvPr/>
        </p:nvCxnSpPr>
        <p:spPr>
          <a:xfrm>
            <a:off x="7717057" y="4674349"/>
            <a:ext cx="405657" cy="44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E9656ED-CC3E-4592-B47C-E915D1628617}"/>
              </a:ext>
            </a:extLst>
          </p:cNvPr>
          <p:cNvGrpSpPr/>
          <p:nvPr/>
        </p:nvGrpSpPr>
        <p:grpSpPr>
          <a:xfrm>
            <a:off x="9526207" y="4975985"/>
            <a:ext cx="1283559" cy="434598"/>
            <a:chOff x="8554230" y="5667058"/>
            <a:chExt cx="1283559" cy="434598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A83432A-6E1B-4168-9D3A-C91DFC39322E}"/>
                </a:ext>
              </a:extLst>
            </p:cNvPr>
            <p:cNvSpPr/>
            <p:nvPr/>
          </p:nvSpPr>
          <p:spPr>
            <a:xfrm>
              <a:off x="9387402" y="56670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061956B-59CF-4D4E-8CD7-BB00955ED93E}"/>
                </a:ext>
              </a:extLst>
            </p:cNvPr>
            <p:cNvSpPr/>
            <p:nvPr/>
          </p:nvSpPr>
          <p:spPr>
            <a:xfrm>
              <a:off x="9539802" y="58194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A5CAA6A-D16E-4636-A821-2E4A59323D49}"/>
                </a:ext>
              </a:extLst>
            </p:cNvPr>
            <p:cNvSpPr/>
            <p:nvPr/>
          </p:nvSpPr>
          <p:spPr>
            <a:xfrm>
              <a:off x="9692202" y="5971859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C0EC197-B426-41F6-9596-6E4DD070A06D}"/>
                </a:ext>
              </a:extLst>
            </p:cNvPr>
            <p:cNvGrpSpPr/>
            <p:nvPr/>
          </p:nvGrpSpPr>
          <p:grpSpPr>
            <a:xfrm flipH="1">
              <a:off x="8554230" y="5667058"/>
              <a:ext cx="450387" cy="434597"/>
              <a:chOff x="8593020" y="5921753"/>
              <a:chExt cx="450387" cy="434597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333D06F-2975-4A79-A87D-E1CC3D9B7F94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85F14C1-954A-4232-A8E9-DC0F55691F7F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640429D-9C7E-4819-9506-57F6CCCFD350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6E6040D-60FD-454F-9360-0591BE28CB2E}"/>
              </a:ext>
            </a:extLst>
          </p:cNvPr>
          <p:cNvGrpSpPr/>
          <p:nvPr/>
        </p:nvGrpSpPr>
        <p:grpSpPr>
          <a:xfrm>
            <a:off x="4371411" y="5652072"/>
            <a:ext cx="1283559" cy="434598"/>
            <a:chOff x="5850471" y="5514369"/>
            <a:chExt cx="1283559" cy="434598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929C02B-98ED-4834-B0D3-ECF9E86CFF3F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5BA488B-62BB-4A09-A6CC-DA03F7D23E2E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1CB4C71-37F4-4885-9344-17CF5E6EB7C4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DDF1935-4B00-491A-B05F-399F5C989B41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26BB0D5-0CAA-49BB-B9D5-AEC0B3B62879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4BC3D56E-EDD3-443B-8222-9BB431386BBE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BD935A1-020A-4C49-B0F0-EA9785E30B61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50FF2C3-1DCC-49C8-88DF-E95F675ED08F}"/>
              </a:ext>
            </a:extLst>
          </p:cNvPr>
          <p:cNvGrpSpPr/>
          <p:nvPr/>
        </p:nvGrpSpPr>
        <p:grpSpPr>
          <a:xfrm>
            <a:off x="6804390" y="5701036"/>
            <a:ext cx="1283559" cy="434598"/>
            <a:chOff x="5850471" y="5514369"/>
            <a:chExt cx="1283559" cy="434598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B00DFA3-0F3E-4D4C-A61C-CA4DAAA855A9}"/>
                </a:ext>
              </a:extLst>
            </p:cNvPr>
            <p:cNvSpPr/>
            <p:nvPr/>
          </p:nvSpPr>
          <p:spPr>
            <a:xfrm>
              <a:off x="6683643" y="55143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C2AE33C-EEE0-4FC1-B0DB-A8799E0C49C8}"/>
                </a:ext>
              </a:extLst>
            </p:cNvPr>
            <p:cNvSpPr/>
            <p:nvPr/>
          </p:nvSpPr>
          <p:spPr>
            <a:xfrm>
              <a:off x="6836043" y="56667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C8DBBE76-C4E8-4AC0-9B23-DDBA8127DF57}"/>
                </a:ext>
              </a:extLst>
            </p:cNvPr>
            <p:cNvSpPr/>
            <p:nvPr/>
          </p:nvSpPr>
          <p:spPr>
            <a:xfrm>
              <a:off x="6988443" y="5819170"/>
              <a:ext cx="145587" cy="12979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7C82AF0-77A9-4E84-A58E-FE772EACD326}"/>
                </a:ext>
              </a:extLst>
            </p:cNvPr>
            <p:cNvGrpSpPr/>
            <p:nvPr/>
          </p:nvGrpSpPr>
          <p:grpSpPr>
            <a:xfrm flipH="1">
              <a:off x="5850471" y="5514369"/>
              <a:ext cx="450387" cy="434597"/>
              <a:chOff x="8593020" y="5921753"/>
              <a:chExt cx="450387" cy="434597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78B9E62-E87D-4878-ACBA-6982D6D5E7DA}"/>
                  </a:ext>
                </a:extLst>
              </p:cNvPr>
              <p:cNvSpPr/>
              <p:nvPr/>
            </p:nvSpPr>
            <p:spPr>
              <a:xfrm flipH="1">
                <a:off x="8593020" y="59217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D9C5987-68B4-43B1-9917-B482F3C8E39B}"/>
                  </a:ext>
                </a:extLst>
              </p:cNvPr>
              <p:cNvSpPr/>
              <p:nvPr/>
            </p:nvSpPr>
            <p:spPr>
              <a:xfrm flipH="1">
                <a:off x="8745420" y="60741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D67EB5B-ED05-41E5-83E5-43B6C0B26A09}"/>
                  </a:ext>
                </a:extLst>
              </p:cNvPr>
              <p:cNvSpPr/>
              <p:nvPr/>
            </p:nvSpPr>
            <p:spPr>
              <a:xfrm flipH="1">
                <a:off x="8897820" y="6226553"/>
                <a:ext cx="145587" cy="12979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/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95DBFD7-3F68-48E0-80EA-ED7E43F9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25" y="1743165"/>
                <a:ext cx="588110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/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4EF7FED-5D57-44FB-B368-0677451E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99" y="3309691"/>
                <a:ext cx="588110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/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3C622857-5E0C-4CD6-BDCB-82DE841D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52" y="4749971"/>
                <a:ext cx="588110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/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EB247A8-D84C-4DDB-853C-494665D5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58" y="4036853"/>
                <a:ext cx="70788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/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83250276-36A7-4FD7-B99E-B06532FA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727" y="2560446"/>
                <a:ext cx="70788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/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8803D621-1D6E-4241-B01C-0646C677B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12" y="4036853"/>
                <a:ext cx="70788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/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45A9A33-4E97-4CB3-8543-6B977960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70" y="3037858"/>
                <a:ext cx="70788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/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707CF55-AFCC-4D7D-A045-E61B20AC1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314" y="3031247"/>
                <a:ext cx="70788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/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08DA7B2A-7703-4854-9027-45B80368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84" y="4149106"/>
                <a:ext cx="707885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/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A00F551-74D2-4DEF-8834-E795B66E9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145" y="3097640"/>
                <a:ext cx="707885" cy="369332"/>
              </a:xfrm>
              <a:prstGeom prst="rect">
                <a:avLst/>
              </a:prstGeom>
              <a:blipFill>
                <a:blip r:embed="rId46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/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C023FF9B-146F-4C93-9FAA-07215FF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763" y="4603402"/>
                <a:ext cx="333853" cy="369332"/>
              </a:xfrm>
              <a:prstGeom prst="rect">
                <a:avLst/>
              </a:prstGeom>
              <a:blipFill>
                <a:blip r:embed="rId47"/>
                <a:stretch>
                  <a:fillRect r="-15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5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: LTS with no terminal states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: path formula,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: state formulas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E20FE0-EF1D-448F-9815-D3FA2F084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945913"/>
              </a:xfrm>
              <a:blipFill>
                <a:blip r:embed="rId2"/>
                <a:stretch>
                  <a:fillRect l="-938" t="-10323" b="-1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CA624-560C-4A1E-B37F-68B2F816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C9A2D-B1DD-4880-9894-76907720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31E9F-495C-4621-A483-A3E0BE15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relation for CTL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𝑎</m:t>
                                </m:r>
                                <m:r>
                                  <a:rPr lang="en-US" b="0" smtClean="0"/>
                                  <m:t>∈</m:t>
                                </m:r>
                                <m:r>
                                  <a:rPr lang="en-US" b="0" smtClean="0"/>
                                  <m:t>𝐿</m:t>
                                </m:r>
                                <m:r>
                                  <a:rPr lang="en-US" b="0" smtClean="0"/>
                                  <m:t>(</m:t>
                                </m:r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⊨¬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𝑠</m:t>
                              </m:r>
                              <m:r>
                                <a:rPr lang="en-US" b="0" smtClean="0"/>
                                <m:t> ⊭</m:t>
                              </m:r>
                              <m:r>
                                <a:rPr lang="en-US" b="0" smtClean="0"/>
                                <m:t>𝜑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  <m:r>
                                  <a:rPr lang="en-US" b="0" smtClean="0"/>
                                  <m:t>∧</m:t>
                                </m:r>
                                <m:r>
                                  <a:rPr lang="en-US" b="0" smtClean="0"/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𝑠</m:t>
                              </m:r>
                              <m:r>
                                <a:rPr lang="en-US" b="0" smtClean="0"/>
                                <m:t>⊨</m:t>
                              </m:r>
                              <m:r>
                                <a:rPr lang="en-US" b="0" smtClean="0"/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𝑠</m:t>
                              </m:r>
                              <m:r>
                                <a:rPr lang="en-US" b="0" smtClean="0"/>
                                <m:t>⊨</m:t>
                              </m:r>
                              <m:r>
                                <a:rPr lang="en-US" b="0" smtClean="0"/>
                                <m:t>𝜓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1" smtClean="0"/>
                                  <m:t>𝐀</m:t>
                                </m:r>
                                <m:r>
                                  <a:rPr lang="en-US" b="1" smtClean="0"/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/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∀</m:t>
                              </m:r>
                              <m:r>
                                <a:rPr lang="en-US" b="0" smtClean="0"/>
                                <m:t>𝜋</m:t>
                              </m:r>
                              <m:r>
                                <a:rPr lang="en-US" b="0" smtClean="0"/>
                                <m:t>∈</m:t>
                              </m:r>
                              <m:r>
                                <a:rPr lang="en-US" b="0" smtClean="0"/>
                                <m:t>𝑃𝑎𝑡h𝑠</m:t>
                              </m:r>
                              <m:r>
                                <a:rPr lang="en-US" b="0" smtClean="0"/>
                                <m:t>(</m:t>
                              </m:r>
                              <m:r>
                                <a:rPr lang="en-US" b="0" smtClean="0"/>
                                <m:t>𝑠</m:t>
                              </m:r>
                              <m:r>
                                <a:rPr lang="en-US" b="0" smtClean="0"/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/>
                                <m:t>𝜋</m:t>
                              </m:r>
                              <m:r>
                                <a:rPr lang="en-US" b="0" dirty="0" smtClean="0"/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/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𝑠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1" smtClean="0"/>
                                  <m:t>𝐄</m:t>
                                </m:r>
                                <m:r>
                                  <a:rPr lang="en-US" b="1" smtClean="0"/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smtClean="0"/>
                                  <m:t>Φ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∃</m:t>
                              </m:r>
                              <m:r>
                                <a:rPr lang="en-US" b="0" smtClean="0"/>
                                <m:t>𝜋</m:t>
                              </m:r>
                              <m:r>
                                <a:rPr lang="en-US" b="0" smtClean="0"/>
                                <m:t>∈</m:t>
                              </m:r>
                              <m:r>
                                <a:rPr lang="en-US" b="0" smtClean="0"/>
                                <m:t>𝑃𝑎𝑡h𝑠</m:t>
                              </m:r>
                              <m:r>
                                <a:rPr lang="en-US" b="0" smtClean="0"/>
                                <m:t>(</m:t>
                              </m:r>
                              <m:r>
                                <a:rPr lang="en-US" b="0" smtClean="0"/>
                                <m:t>𝑠</m:t>
                              </m:r>
                              <m:r>
                                <a:rPr lang="en-US" b="0" smtClean="0"/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b="0" dirty="0" smtClean="0"/>
                                <m:t>𝜋</m:t>
                              </m:r>
                              <m:r>
                                <a:rPr lang="en-US" b="0" dirty="0" smtClean="0"/>
                                <m:t>⊨</m:t>
                              </m:r>
                              <m:r>
                                <m:rPr>
                                  <m:sty m:val="p"/>
                                </m:rPr>
                                <a:rPr lang="en-US" b="0" dirty="0" smtClean="0"/>
                                <m:t>Φ</m:t>
                              </m:r>
                            </m:oMath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1" smtClean="0"/>
                                  <m:t>𝐗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smtClean="0"/>
                                    </m:ctrlPr>
                                  </m:dPr>
                                  <m:e>
                                    <m:r>
                                      <a:rPr lang="en-US" b="0" smtClean="0"/>
                                      <m:t>1</m:t>
                                    </m:r>
                                  </m:e>
                                </m:d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1" smtClean="0"/>
                                  <m:t>𝐆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∀</m:t>
                                </m:r>
                                <m:r>
                                  <a:rPr lang="en-US" b="0" smtClean="0"/>
                                  <m:t>𝑗</m:t>
                                </m:r>
                                <m:r>
                                  <a:rPr lang="en-US" b="0" smtClean="0"/>
                                  <m:t>≥0:</m:t>
                                </m:r>
                                <m:r>
                                  <a:rPr lang="en-US" b="0" smtClean="0"/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smtClean="0"/>
                                    </m:ctrlPr>
                                  </m:dPr>
                                  <m:e>
                                    <m:r>
                                      <a:rPr lang="en-US" b="0" smtClean="0"/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1" smtClean="0"/>
                                  <m:t>𝐅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∃</m:t>
                                </m:r>
                                <m:r>
                                  <a:rPr lang="en-US" b="0" smtClean="0"/>
                                  <m:t>𝑗</m:t>
                                </m:r>
                                <m:r>
                                  <a:rPr lang="en-US" b="0" smtClean="0"/>
                                  <m:t>≥0:</m:t>
                                </m:r>
                                <m:r>
                                  <a:rPr lang="en-US" b="0" smtClean="0"/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smtClean="0"/>
                                    </m:ctrlPr>
                                  </m:dPr>
                                  <m:e>
                                    <m:r>
                                      <a:rPr lang="en-US" b="0" smtClean="0"/>
                                      <m:t>𝑗</m:t>
                                    </m:r>
                                  </m:e>
                                </m:d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  <m:r>
                                  <a:rPr lang="en-US" b="1" smtClean="0"/>
                                  <m:t>𝐔</m:t>
                                </m:r>
                                <m:r>
                                  <a:rPr lang="en-US" b="0" smtClean="0"/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∃</m:t>
                                </m:r>
                                <m:r>
                                  <a:rPr lang="en-US" b="0" smtClean="0"/>
                                  <m:t>𝑗</m:t>
                                </m:r>
                                <m:r>
                                  <a:rPr lang="en-US" b="0" smtClean="0"/>
                                  <m:t>≥0:</m:t>
                                </m:r>
                                <m:d>
                                  <m:dPr>
                                    <m:ctrlPr>
                                      <a:rPr lang="en-US" b="0" smtClean="0"/>
                                    </m:ctrlPr>
                                  </m:dPr>
                                  <m:e>
                                    <m:r>
                                      <a:rPr lang="en-US" b="0" smtClean="0"/>
                                      <m:t>(</m:t>
                                    </m:r>
                                    <m:r>
                                      <a:rPr lang="en-US" b="0" smtClean="0"/>
                                      <m:t>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smtClean="0"/>
                                        </m:ctrlPr>
                                      </m:dPr>
                                      <m:e>
                                        <m:r>
                                          <a:rPr lang="en-US" b="0" smtClean="0"/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smtClean="0"/>
                                      <m:t>⊨</m:t>
                                    </m:r>
                                    <m:r>
                                      <a:rPr lang="en-US" b="0" smtClean="0"/>
                                      <m:t>𝜓</m:t>
                                    </m:r>
                                    <m:r>
                                      <a:rPr lang="en-US" b="0" smtClean="0"/>
                                      <m:t>)∧∀</m:t>
                                    </m:r>
                                    <m:r>
                                      <a:rPr lang="en-US" b="0" smtClean="0"/>
                                      <m:t>𝑖</m:t>
                                    </m:r>
                                    <m:r>
                                      <a:rPr lang="en-US" b="0" smtClean="0"/>
                                      <m:t>:</m:t>
                                    </m:r>
                                    <m:d>
                                      <m:dPr>
                                        <m:ctrlPr>
                                          <a:rPr lang="en-US" b="0" smtClean="0"/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smtClean="0"/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/>
                                              <m:t>0≤</m:t>
                                            </m:r>
                                            <m:r>
                                              <a:rPr lang="en-US" b="0" smtClean="0"/>
                                              <m:t>𝑖</m:t>
                                            </m:r>
                                            <m:r>
                                              <a:rPr lang="en-US" b="0" smtClean="0"/>
                                              <m:t>&lt;</m:t>
                                            </m:r>
                                            <m:r>
                                              <a:rPr lang="en-US" b="0" smtClean="0"/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US" b="0" smtClean="0"/>
                                          <m:t>⇒</m:t>
                                        </m:r>
                                        <m:d>
                                          <m:dPr>
                                            <m:ctrlPr>
                                              <a:rPr lang="en-US" b="0" smtClean="0"/>
                                            </m:ctrlPr>
                                          </m:dPr>
                                          <m:e>
                                            <m:r>
                                              <a:rPr lang="en-US" b="0" smtClean="0"/>
                                              <m:t>𝜋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b="0" smtClean="0"/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smtClean="0"/>
                                                  <m:t>𝑖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smtClean="0"/>
                                              <m:t>⊨</m:t>
                                            </m:r>
                                            <m:r>
                                              <a:rPr lang="en-US" b="0" smtClean="0"/>
                                              <m:t>𝜑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/>
                                  <m:t>𝜋</m:t>
                                </m:r>
                                <m:r>
                                  <a:rPr lang="en-US" b="0" smtClean="0"/>
                                  <m:t>⊨</m:t>
                                </m:r>
                                <m:r>
                                  <a:rPr lang="en-US" b="0" smtClean="0"/>
                                  <m:t>𝜑</m:t>
                                </m:r>
                                <m:r>
                                  <a:rPr lang="en-US" b="1" smtClean="0"/>
                                  <m:t>𝐖</m:t>
                                </m:r>
                                <m:r>
                                  <a:rPr lang="en-US" b="0" smtClean="0"/>
                                  <m:t>𝜓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smtClean="0"/>
                                <m:t>∃</m:t>
                              </m:r>
                              <m:r>
                                <a:rPr lang="en-US" b="0" smtClean="0"/>
                                <m:t>𝑗</m:t>
                              </m:r>
                              <m:r>
                                <a:rPr lang="en-US" b="0" smtClean="0"/>
                                <m:t>≥0:</m:t>
                              </m:r>
                              <m:d>
                                <m:dPr>
                                  <m:ctrlPr>
                                    <a:rPr lang="en-US" b="0" smtClean="0"/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smtClean="0"/>
                                      </m:ctrlPr>
                                    </m:dPr>
                                    <m:e>
                                      <m:r>
                                        <a:rPr lang="en-US" b="0" smtClean="0"/>
                                        <m:t>𝜋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smtClean="0"/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/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/>
                                        <m:t>⊨</m:t>
                                      </m:r>
                                      <m:r>
                                        <a:rPr lang="en-US" b="0" smtClean="0"/>
                                        <m:t>𝜓</m:t>
                                      </m:r>
                                    </m:e>
                                  </m:d>
                                  <m:r>
                                    <a:rPr lang="en-US" b="0" smtClean="0"/>
                                    <m:t>∧∀</m:t>
                                  </m:r>
                                  <m:r>
                                    <a:rPr lang="en-US" b="0" smtClean="0"/>
                                    <m:t>𝑖</m:t>
                                  </m:r>
                                  <m:r>
                                    <a:rPr lang="en-US" b="0" smtClean="0"/>
                                    <m:t>:</m:t>
                                  </m:r>
                                  <m:d>
                                    <m:dPr>
                                      <m:ctrlPr>
                                        <a:rPr lang="en-US" b="0" smtClean="0"/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b="0" smtClean="0"/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/>
                                            <m:t>0≤</m:t>
                                          </m:r>
                                          <m:r>
                                            <a:rPr lang="en-US" b="0" smtClean="0"/>
                                            <m:t>𝑖</m:t>
                                          </m:r>
                                          <m:r>
                                            <a:rPr lang="en-US" b="0" smtClean="0"/>
                                            <m:t>&lt;</m:t>
                                          </m:r>
                                          <m:r>
                                            <a:rPr lang="en-US" b="0" smtClean="0"/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b="0" smtClean="0"/>
                                        <m:t>⇒</m:t>
                                      </m:r>
                                      <m:d>
                                        <m:dPr>
                                          <m:ctrlPr>
                                            <a:rPr lang="en-US" b="0" smtClean="0"/>
                                          </m:ctrlPr>
                                        </m:dPr>
                                        <m:e>
                                          <m:r>
                                            <a:rPr lang="en-US" b="0" smtClean="0"/>
                                            <m:t>𝜋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smtClean="0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smtClean="0"/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b="0" smtClean="0"/>
                                            <m:t>⊨</m:t>
                                          </m:r>
                                          <m:r>
                                            <a:rPr lang="en-US" b="0" smtClean="0"/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b="0" dirty="0" smtClean="0"/>
                                <m:t>∨∀</m:t>
                              </m:r>
                              <m:r>
                                <a:rPr lang="en-US" b="0" dirty="0" smtClean="0"/>
                                <m:t>𝑖</m:t>
                              </m:r>
                              <m:r>
                                <a:rPr lang="en-US" b="0" dirty="0" smtClean="0"/>
                                <m:t>≥0 :</m:t>
                              </m:r>
                              <m:r>
                                <a:rPr lang="en-US" b="0" dirty="0" smtClean="0"/>
                                <m:t>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dirty="0" smtClean="0"/>
                                  </m:ctrlPr>
                                </m:dPr>
                                <m:e>
                                  <m:r>
                                    <a:rPr lang="en-US" b="0" dirty="0" smtClean="0"/>
                                    <m:t>𝑖</m:t>
                                  </m:r>
                                </m:e>
                              </m:d>
                              <m:r>
                                <a:rPr lang="en-US" b="0" dirty="0" smtClean="0"/>
                                <m:t>⊨</m:t>
                              </m:r>
                              <m:r>
                                <a:rPr lang="en-US" b="0" dirty="0" smtClean="0"/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62067F-A430-44AB-BC24-DA78466BD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610593"/>
                  </p:ext>
                </p:extLst>
              </p:nvPr>
            </p:nvGraphicFramePr>
            <p:xfrm>
              <a:off x="1347729" y="1981033"/>
              <a:ext cx="10006070" cy="43414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30461">
                      <a:extLst>
                        <a:ext uri="{9D8B030D-6E8A-4147-A177-3AD203B41FA5}">
                          <a16:colId xmlns:a16="http://schemas.microsoft.com/office/drawing/2014/main" val="2787075898"/>
                        </a:ext>
                      </a:extLst>
                    </a:gridCol>
                    <a:gridCol w="855194">
                      <a:extLst>
                        <a:ext uri="{9D8B030D-6E8A-4147-A177-3AD203B41FA5}">
                          <a16:colId xmlns:a16="http://schemas.microsoft.com/office/drawing/2014/main" val="1931463632"/>
                        </a:ext>
                      </a:extLst>
                    </a:gridCol>
                    <a:gridCol w="7920415">
                      <a:extLst>
                        <a:ext uri="{9D8B030D-6E8A-4147-A177-3AD203B41FA5}">
                          <a16:colId xmlns:a16="http://schemas.microsoft.com/office/drawing/2014/main" val="8943401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712871" b="-10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197" b="-10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0600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8197" r="-712871" b="-9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108197" b="-9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70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8197" r="-712871" b="-8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208197" b="-8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742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8197" r="-712871" b="-7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308197" b="-7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30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8197" r="-712871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408197" b="-6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445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b="0" i="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9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8197" r="-712871" b="-4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08197" b="-4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6589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08197" r="-712871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08197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310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08197" r="-712871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808197" b="-2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3232827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75610" r="-712871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 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675610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776724"/>
                      </a:ext>
                    </a:extLst>
                  </a:tr>
                  <a:tr h="5019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66265" r="-7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iff</a:t>
                          </a:r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08" t="-7662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21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707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Satisfaction set of a CTL formula: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transition system satisfies a CTL formula if its initial states satisfy the formula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49A9FE-CDAE-4A41-8669-CA805BB81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8958-2192-4A2B-93C6-E28FD368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C5C5-E5DB-49A9-B7A6-7FEAB79B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31585D-BEA1-43D9-B34A-8EEF4452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for LTS</a:t>
            </a:r>
          </a:p>
        </p:txBody>
      </p:sp>
    </p:spTree>
    <p:extLst>
      <p:ext uri="{BB962C8B-B14F-4D97-AF65-F5344CB8AC3E}">
        <p14:creationId xmlns:p14="http://schemas.microsoft.com/office/powerpoint/2010/main" val="226252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37909</TotalTime>
  <Words>3207</Words>
  <Application>Microsoft Office PowerPoint</Application>
  <PresentationFormat>Widescreen</PresentationFormat>
  <Paragraphs>824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Computation Tree Logic, Mu-Calculus</vt:lpstr>
      <vt:lpstr>Outline</vt:lpstr>
      <vt:lpstr>Computation Tree Logic</vt:lpstr>
      <vt:lpstr>CTL syntax: state formulas (φ)</vt:lpstr>
      <vt:lpstr>CTL syntax: path formulas (Φ)</vt:lpstr>
      <vt:lpstr>CTL Syntax</vt:lpstr>
      <vt:lpstr>Infinite computation trees</vt:lpstr>
      <vt:lpstr>Satisfaction relation for CTL</vt:lpstr>
      <vt:lpstr>CTL semantics for LTS</vt:lpstr>
      <vt:lpstr>Simpler way of thinking about CTL</vt:lpstr>
      <vt:lpstr>Kripke structure</vt:lpstr>
      <vt:lpstr>CTL Semantics examples</vt:lpstr>
      <vt:lpstr>CTL Semantics examples</vt:lpstr>
      <vt:lpstr>CTL semantics examples</vt:lpstr>
      <vt:lpstr>CTL semantics </vt:lpstr>
      <vt:lpstr>CTL satisfaction by a LTS</vt:lpstr>
      <vt:lpstr>CTL satisfaction by a LTS</vt:lpstr>
      <vt:lpstr>CTL equivalences</vt:lpstr>
      <vt:lpstr>More relations</vt:lpstr>
      <vt:lpstr>Expressiveness: CTL vs. LTL</vt:lpstr>
      <vt:lpstr>Expressiveness CTL vs. LTL</vt:lpstr>
      <vt:lpstr>Expressiveness CTL vs. LTL</vt:lpstr>
      <vt:lpstr>Expressiveness: CTL vs. LTL</vt:lpstr>
      <vt:lpstr>CTL vs. LTL expressiveness</vt:lpstr>
      <vt:lpstr>CTL model checking</vt:lpstr>
      <vt:lpstr>Sat(φ)</vt:lpstr>
      <vt:lpstr>Least Fix-points</vt:lpstr>
      <vt:lpstr>EF green</vt:lpstr>
      <vt:lpstr>EF green</vt:lpstr>
      <vt:lpstr>EF green</vt:lpstr>
      <vt:lpstr>EF green</vt:lpstr>
      <vt:lpstr>EF green</vt:lpstr>
      <vt:lpstr>EF green</vt:lpstr>
      <vt:lpstr>Backward enumeration</vt:lpstr>
      <vt:lpstr>Backward enumeration for lfp (Y=φ∨AX Y)</vt:lpstr>
      <vt:lpstr>Greatest Fix-points</vt:lpstr>
      <vt:lpstr>EG green</vt:lpstr>
      <vt:lpstr>EG green</vt:lpstr>
      <vt:lpstr>EG green</vt:lpstr>
      <vt:lpstr>Time complexity</vt:lpstr>
      <vt:lpstr>CTL* state formula</vt:lpstr>
      <vt:lpstr>CTL* path formula</vt:lpstr>
      <vt:lpstr>CTL*</vt:lpstr>
      <vt:lpstr>CTL* is more expressive than LTL or CTL</vt:lpstr>
      <vt:lpstr>CTL* model checking</vt:lpstr>
      <vt:lpstr>CTL* model checking time complexity </vt:lpstr>
      <vt:lpstr>Mu calculus</vt:lpstr>
      <vt:lpstr>Mu 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140</cp:revision>
  <dcterms:created xsi:type="dcterms:W3CDTF">2018-01-04T23:14:16Z</dcterms:created>
  <dcterms:modified xsi:type="dcterms:W3CDTF">2022-03-12T01:03:05Z</dcterms:modified>
</cp:coreProperties>
</file>